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19"/>
  </p:notesMasterIdLst>
  <p:handoutMasterIdLst>
    <p:handoutMasterId r:id="rId20"/>
  </p:handoutMasterIdLst>
  <p:sldIdLst>
    <p:sldId id="256" r:id="rId5"/>
    <p:sldId id="265" r:id="rId6"/>
    <p:sldId id="267" r:id="rId7"/>
    <p:sldId id="298" r:id="rId8"/>
    <p:sldId id="295" r:id="rId9"/>
    <p:sldId id="297" r:id="rId10"/>
    <p:sldId id="305" r:id="rId11"/>
    <p:sldId id="299" r:id="rId12"/>
    <p:sldId id="302" r:id="rId13"/>
    <p:sldId id="304" r:id="rId14"/>
    <p:sldId id="306" r:id="rId15"/>
    <p:sldId id="300" r:id="rId16"/>
    <p:sldId id="303" r:id="rId17"/>
    <p:sldId id="264" r:id="rId18"/>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Lst>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ühlmann Lea SBFI" initials="BLS" lastIdx="2" clrIdx="0">
    <p:extLst>
      <p:ext uri="{19B8F6BF-5375-455C-9EA6-DF929625EA0E}">
        <p15:presenceInfo xmlns:p15="http://schemas.microsoft.com/office/powerpoint/2012/main" userId="S-1-5-21-3993060671-4215906946-993041443-629376" providerId="AD"/>
      </p:ext>
    </p:extLst>
  </p:cmAuthor>
  <p:cmAuthor id="2" name="Fill Anna SBFI" initials="FAS" lastIdx="1" clrIdx="1">
    <p:extLst>
      <p:ext uri="{19B8F6BF-5375-455C-9EA6-DF929625EA0E}">
        <p15:presenceInfo xmlns:p15="http://schemas.microsoft.com/office/powerpoint/2012/main" userId="S-1-5-21-3993060671-4215906946-993041443-4594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82" d="100"/>
          <a:sy n="82" d="100"/>
        </p:scale>
        <p:origin x="1474"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3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858D24-66DF-40D2-BCD9-E162CE536EAC}" type="doc">
      <dgm:prSet loTypeId="urn:microsoft.com/office/officeart/2005/8/layout/default#4" loCatId="list" qsTypeId="urn:microsoft.com/office/officeart/2005/8/quickstyle/simple1" qsCatId="simple" csTypeId="urn:microsoft.com/office/officeart/2005/8/colors/accent1_2" csCatId="accent1" phldr="1"/>
      <dgm:spPr/>
      <dgm:t>
        <a:bodyPr/>
        <a:lstStyle/>
        <a:p>
          <a:endParaRPr lang="de-CH"/>
        </a:p>
      </dgm:t>
    </dgm:pt>
    <dgm:pt modelId="{E60D60E7-7758-4079-AD76-0E4C9EE1C070}" type="pres">
      <dgm:prSet presAssocID="{59858D24-66DF-40D2-BCD9-E162CE536EAC}" presName="diagram" presStyleCnt="0">
        <dgm:presLayoutVars>
          <dgm:dir/>
          <dgm:resizeHandles val="exact"/>
        </dgm:presLayoutVars>
      </dgm:prSet>
      <dgm:spPr/>
    </dgm:pt>
  </dgm:ptLst>
  <dgm:cxnLst>
    <dgm:cxn modelId="{45C47C39-2BB4-47AF-9743-FE54C09CA846}" type="presOf" srcId="{59858D24-66DF-40D2-BCD9-E162CE536EAC}" destId="{E60D60E7-7758-4079-AD76-0E4C9EE1C070}" srcOrd="0"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044E489-5FC2-4376-9CA1-7C1625B15A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a:extLst>
              <a:ext uri="{FF2B5EF4-FFF2-40B4-BE49-F238E27FC236}">
                <a16:creationId xmlns:a16="http://schemas.microsoft.com/office/drawing/2014/main" id="{57FF0D92-B97C-43ED-9129-BB10FAB536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7A065B-9D82-4DE5-A78B-1CB508D33983}" type="datetimeFigureOut">
              <a:rPr lang="en-GB" smtClean="0"/>
              <a:t>17/10/2023</a:t>
            </a:fld>
            <a:endParaRPr lang="en-GB"/>
          </a:p>
        </p:txBody>
      </p:sp>
      <p:sp>
        <p:nvSpPr>
          <p:cNvPr id="4" name="Fußzeilenplatzhalter 3">
            <a:extLst>
              <a:ext uri="{FF2B5EF4-FFF2-40B4-BE49-F238E27FC236}">
                <a16:creationId xmlns:a16="http://schemas.microsoft.com/office/drawing/2014/main" id="{CC1D981C-A0F2-495C-92F0-9CFAB9617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EOSC Lustrum - Vienna, 19.10.2023 - Dr. Anna Fill, SERI</a:t>
            </a:r>
          </a:p>
        </p:txBody>
      </p:sp>
      <p:sp>
        <p:nvSpPr>
          <p:cNvPr id="5" name="Foliennummernplatzhalter 4">
            <a:extLst>
              <a:ext uri="{FF2B5EF4-FFF2-40B4-BE49-F238E27FC236}">
                <a16:creationId xmlns:a16="http://schemas.microsoft.com/office/drawing/2014/main" id="{2B14F602-3812-4AC6-B9EA-3CE8BB2543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35E0C2-789E-43E2-BE01-FCEFABE21A2B}" type="slidenum">
              <a:rPr lang="en-GB" smtClean="0"/>
              <a:t>‹Nr.›</a:t>
            </a:fld>
            <a:endParaRPr lang="en-GB"/>
          </a:p>
        </p:txBody>
      </p:sp>
    </p:spTree>
    <p:extLst>
      <p:ext uri="{BB962C8B-B14F-4D97-AF65-F5344CB8AC3E}">
        <p14:creationId xmlns:p14="http://schemas.microsoft.com/office/powerpoint/2010/main" val="342193173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CH"/>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3B85A3C-3CCA-4F49-86D0-8490B55869D6}" type="datetimeFigureOut">
              <a:rPr lang="de-DE"/>
              <a:pPr>
                <a:defRPr/>
              </a:pPr>
              <a:t>17.10.2023</a:t>
            </a:fld>
            <a:endParaRPr lang="de-CH"/>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CH"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r>
              <a:rPr lang="de-CH"/>
              <a:t>EOSC Lustrum - Vienna, 19.10.2023 - Dr. Anna Fill, SERI</a:t>
            </a:r>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CFA9D5E-CB5A-412F-8F96-152E0E41F62A}" type="slidenum">
              <a:rPr lang="de-CH"/>
              <a:pPr>
                <a:defRPr/>
              </a:pPr>
              <a:t>‹Nr.›</a:t>
            </a:fld>
            <a:endParaRPr lang="de-CH"/>
          </a:p>
        </p:txBody>
      </p:sp>
    </p:spTree>
    <p:extLst>
      <p:ext uri="{BB962C8B-B14F-4D97-AF65-F5344CB8AC3E}">
        <p14:creationId xmlns:p14="http://schemas.microsoft.com/office/powerpoint/2010/main" val="3377122520"/>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Dear Ladies and Gentleman, also from my side a warm welcome. As already announced, I will present the Swiss Landscape of Open Science today.  </a:t>
            </a:r>
          </a:p>
        </p:txBody>
      </p:sp>
      <p:sp>
        <p:nvSpPr>
          <p:cNvPr id="4" name="Fußzeilenplatzhalter 3"/>
          <p:cNvSpPr>
            <a:spLocks noGrp="1"/>
          </p:cNvSpPr>
          <p:nvPr>
            <p:ph type="ftr" sz="quarter" idx="4"/>
          </p:nvPr>
        </p:nvSpPr>
        <p:spPr/>
        <p:txBody>
          <a:bodyPr/>
          <a:lstStyle/>
          <a:p>
            <a:pPr>
              <a:defRPr/>
            </a:pPr>
            <a:r>
              <a:rPr lang="de-CH"/>
              <a:t>EOSC Lustrum - Vienna, 19.10.2023 - Dr. Anna Fill, SERI</a:t>
            </a:r>
          </a:p>
        </p:txBody>
      </p:sp>
      <p:sp>
        <p:nvSpPr>
          <p:cNvPr id="5" name="Foliennummernplatzhalter 4"/>
          <p:cNvSpPr>
            <a:spLocks noGrp="1"/>
          </p:cNvSpPr>
          <p:nvPr>
            <p:ph type="sldNum" sz="quarter" idx="5"/>
          </p:nvPr>
        </p:nvSpPr>
        <p:spPr/>
        <p:txBody>
          <a:bodyPr/>
          <a:lstStyle/>
          <a:p>
            <a:pPr>
              <a:defRPr/>
            </a:pPr>
            <a:fld id="{2CFA9D5E-CB5A-412F-8F96-152E0E41F62A}" type="slidenum">
              <a:rPr lang="de-CH" smtClean="0"/>
              <a:pPr>
                <a:defRPr/>
              </a:pPr>
              <a:t>1</a:t>
            </a:fld>
            <a:endParaRPr lang="de-CH"/>
          </a:p>
        </p:txBody>
      </p:sp>
    </p:spTree>
    <p:extLst>
      <p:ext uri="{BB962C8B-B14F-4D97-AF65-F5344CB8AC3E}">
        <p14:creationId xmlns:p14="http://schemas.microsoft.com/office/powerpoint/2010/main" val="1538713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buFont typeface="Wingdings" panose="05000000000000000000" pitchFamily="2" charset="2"/>
              <a:buChar char="Ø"/>
            </a:pPr>
            <a:r>
              <a:rPr lang="en-GB" dirty="0"/>
              <a:t>Stronger alignment ORD and EOSC activities in CH, </a:t>
            </a:r>
            <a:r>
              <a:rPr lang="en-GB" dirty="0" err="1"/>
              <a:t>aber</a:t>
            </a:r>
            <a:r>
              <a:rPr lang="en-GB" dirty="0"/>
              <a:t> </a:t>
            </a:r>
            <a:r>
              <a:rPr lang="en-GB" dirty="0" err="1"/>
              <a:t>auch</a:t>
            </a:r>
            <a:r>
              <a:rPr lang="en-GB" dirty="0"/>
              <a:t> </a:t>
            </a:r>
            <a:r>
              <a:rPr lang="en-GB" dirty="0" err="1"/>
              <a:t>sehr</a:t>
            </a:r>
            <a:r>
              <a:rPr lang="en-GB" dirty="0"/>
              <a:t> </a:t>
            </a:r>
            <a:r>
              <a:rPr lang="en-GB" dirty="0" err="1"/>
              <a:t>complimentär</a:t>
            </a:r>
            <a:r>
              <a:rPr lang="en-GB" dirty="0"/>
              <a:t> =&gt; </a:t>
            </a:r>
            <a:r>
              <a:rPr lang="en-GB" dirty="0" err="1"/>
              <a:t>vl</a:t>
            </a:r>
            <a:r>
              <a:rPr lang="en-GB" dirty="0"/>
              <a:t> in </a:t>
            </a:r>
            <a:r>
              <a:rPr lang="en-GB" dirty="0" err="1"/>
              <a:t>hinsicht</a:t>
            </a:r>
            <a:r>
              <a:rPr lang="en-GB" dirty="0"/>
              <a:t> auf service providers/ user perspective (</a:t>
            </a:r>
            <a:r>
              <a:rPr lang="en-US" dirty="0"/>
              <a:t>Finally, Action Area D focuses on incentives and rewards for researchers and calls for making ORD a prerequisite for funding and career advancement (Measure D1)/ D2 </a:t>
            </a:r>
            <a:r>
              <a:rPr lang="en-US" dirty="0" err="1"/>
              <a:t>wird</a:t>
            </a:r>
            <a:r>
              <a:rPr lang="en-US" dirty="0"/>
              <a:t> </a:t>
            </a:r>
            <a:r>
              <a:rPr lang="en-US" dirty="0" err="1"/>
              <a:t>auch</a:t>
            </a:r>
            <a:r>
              <a:rPr lang="en-US" dirty="0"/>
              <a:t> </a:t>
            </a:r>
            <a:r>
              <a:rPr lang="en-US" dirty="0" err="1"/>
              <a:t>wichtiger</a:t>
            </a:r>
            <a:r>
              <a:rPr lang="en-US" dirty="0"/>
              <a:t>.. Sehr gut </a:t>
            </a:r>
            <a:r>
              <a:rPr lang="en-US" dirty="0" err="1"/>
              <a:t>komplemtär</a:t>
            </a:r>
            <a:r>
              <a:rPr lang="en-US" dirty="0"/>
              <a:t>.. </a:t>
            </a:r>
            <a:endParaRPr lang="en-GB" dirty="0"/>
          </a:p>
          <a:p>
            <a:pPr>
              <a:buFont typeface="Wingdings" panose="05000000000000000000" pitchFamily="2" charset="2"/>
              <a:buChar char="Ø"/>
            </a:pPr>
            <a:endParaRPr lang="en-GB" dirty="0"/>
          </a:p>
          <a:p>
            <a:endParaRPr lang="en-GB" dirty="0"/>
          </a:p>
        </p:txBody>
      </p:sp>
      <p:sp>
        <p:nvSpPr>
          <p:cNvPr id="4" name="Fußzeilenplatzhalter 3"/>
          <p:cNvSpPr>
            <a:spLocks noGrp="1"/>
          </p:cNvSpPr>
          <p:nvPr>
            <p:ph type="ftr" sz="quarter" idx="4"/>
          </p:nvPr>
        </p:nvSpPr>
        <p:spPr/>
        <p:txBody>
          <a:bodyPr/>
          <a:lstStyle/>
          <a:p>
            <a:pPr>
              <a:defRPr/>
            </a:pPr>
            <a:r>
              <a:rPr lang="de-CH"/>
              <a:t>EOSC Lustrum - Vienna, 19.10.2023 - Dr. Anna Fill, SERI</a:t>
            </a:r>
          </a:p>
        </p:txBody>
      </p:sp>
      <p:sp>
        <p:nvSpPr>
          <p:cNvPr id="5" name="Foliennummernplatzhalter 4"/>
          <p:cNvSpPr>
            <a:spLocks noGrp="1"/>
          </p:cNvSpPr>
          <p:nvPr>
            <p:ph type="sldNum" sz="quarter" idx="5"/>
          </p:nvPr>
        </p:nvSpPr>
        <p:spPr/>
        <p:txBody>
          <a:bodyPr/>
          <a:lstStyle/>
          <a:p>
            <a:pPr>
              <a:defRPr/>
            </a:pPr>
            <a:fld id="{2CFA9D5E-CB5A-412F-8F96-152E0E41F62A}" type="slidenum">
              <a:rPr lang="de-CH" smtClean="0"/>
              <a:pPr>
                <a:defRPr/>
              </a:pPr>
              <a:t>13</a:t>
            </a:fld>
            <a:endParaRPr lang="de-CH"/>
          </a:p>
        </p:txBody>
      </p:sp>
    </p:spTree>
    <p:extLst>
      <p:ext uri="{BB962C8B-B14F-4D97-AF65-F5344CB8AC3E}">
        <p14:creationId xmlns:p14="http://schemas.microsoft.com/office/powerpoint/2010/main" val="381405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What are you going to hear in today? I will start by providing you a quick overview of the broad landscape of open science activities in Switzerland. I will start </a:t>
            </a:r>
          </a:p>
        </p:txBody>
      </p:sp>
      <p:sp>
        <p:nvSpPr>
          <p:cNvPr id="4" name="Fußzeilenplatzhalter 3"/>
          <p:cNvSpPr>
            <a:spLocks noGrp="1"/>
          </p:cNvSpPr>
          <p:nvPr>
            <p:ph type="ftr" sz="quarter" idx="4"/>
          </p:nvPr>
        </p:nvSpPr>
        <p:spPr/>
        <p:txBody>
          <a:bodyPr/>
          <a:lstStyle/>
          <a:p>
            <a:pPr>
              <a:defRPr/>
            </a:pPr>
            <a:r>
              <a:rPr lang="de-CH"/>
              <a:t>EOSC Lustrum - Vienna, 19.10.2023 - Dr. Anna Fill, SERI</a:t>
            </a:r>
          </a:p>
        </p:txBody>
      </p:sp>
      <p:sp>
        <p:nvSpPr>
          <p:cNvPr id="5" name="Foliennummernplatzhalter 4"/>
          <p:cNvSpPr>
            <a:spLocks noGrp="1"/>
          </p:cNvSpPr>
          <p:nvPr>
            <p:ph type="sldNum" sz="quarter" idx="5"/>
          </p:nvPr>
        </p:nvSpPr>
        <p:spPr/>
        <p:txBody>
          <a:bodyPr/>
          <a:lstStyle/>
          <a:p>
            <a:pPr>
              <a:defRPr/>
            </a:pPr>
            <a:fld id="{2CFA9D5E-CB5A-412F-8F96-152E0E41F62A}" type="slidenum">
              <a:rPr lang="de-CH" smtClean="0"/>
              <a:pPr>
                <a:defRPr/>
              </a:pPr>
              <a:t>2</a:t>
            </a:fld>
            <a:endParaRPr lang="de-CH"/>
          </a:p>
        </p:txBody>
      </p:sp>
    </p:spTree>
    <p:extLst>
      <p:ext uri="{BB962C8B-B14F-4D97-AF65-F5344CB8AC3E}">
        <p14:creationId xmlns:p14="http://schemas.microsoft.com/office/powerpoint/2010/main" val="170221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ußzeilenplatzhalter 3"/>
          <p:cNvSpPr>
            <a:spLocks noGrp="1"/>
          </p:cNvSpPr>
          <p:nvPr>
            <p:ph type="ftr" sz="quarter" idx="4"/>
          </p:nvPr>
        </p:nvSpPr>
        <p:spPr/>
        <p:txBody>
          <a:bodyPr/>
          <a:lstStyle/>
          <a:p>
            <a:pPr>
              <a:defRPr/>
            </a:pPr>
            <a:r>
              <a:rPr lang="de-CH"/>
              <a:t>EOSC Lustrum - Vienna, 19.10.2023 - Dr. Anna Fill, SERI</a:t>
            </a:r>
          </a:p>
        </p:txBody>
      </p:sp>
      <p:sp>
        <p:nvSpPr>
          <p:cNvPr id="5" name="Foliennummernplatzhalter 4"/>
          <p:cNvSpPr>
            <a:spLocks noGrp="1"/>
          </p:cNvSpPr>
          <p:nvPr>
            <p:ph type="sldNum" sz="quarter" idx="5"/>
          </p:nvPr>
        </p:nvSpPr>
        <p:spPr/>
        <p:txBody>
          <a:bodyPr/>
          <a:lstStyle/>
          <a:p>
            <a:pPr>
              <a:defRPr/>
            </a:pPr>
            <a:fld id="{2CFA9D5E-CB5A-412F-8F96-152E0E41F62A}" type="slidenum">
              <a:rPr lang="de-CH" smtClean="0"/>
              <a:pPr>
                <a:defRPr/>
              </a:pPr>
              <a:t>3</a:t>
            </a:fld>
            <a:endParaRPr lang="de-CH"/>
          </a:p>
        </p:txBody>
      </p:sp>
    </p:spTree>
    <p:extLst>
      <p:ext uri="{BB962C8B-B14F-4D97-AF65-F5344CB8AC3E}">
        <p14:creationId xmlns:p14="http://schemas.microsoft.com/office/powerpoint/2010/main" val="366979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dirty="0"/>
              <a:t>=&gt; but in the future maybe also a Swiss Lustrum event when we are associated</a:t>
            </a:r>
          </a:p>
          <a:p>
            <a:pPr marL="342900" indent="-342900">
              <a:buFont typeface="Wingdings" panose="05000000000000000000" pitchFamily="2" charset="2"/>
              <a:buChar char="Ø"/>
            </a:pPr>
            <a:endParaRPr lang="en-GB" sz="1200" dirty="0"/>
          </a:p>
          <a:p>
            <a:pPr marL="342900" indent="-342900">
              <a:buFont typeface="Wingdings" panose="05000000000000000000" pitchFamily="2" charset="2"/>
              <a:buChar char="Ø"/>
            </a:pPr>
            <a:r>
              <a:rPr lang="en-GB" sz="1200" dirty="0"/>
              <a:t>Political Goal =&gt; </a:t>
            </a:r>
          </a:p>
          <a:p>
            <a:pPr marL="342900" indent="-342900">
              <a:buFont typeface="Wingdings" panose="05000000000000000000" pitchFamily="2" charset="2"/>
              <a:buChar char="Ø"/>
            </a:pPr>
            <a:r>
              <a:rPr lang="en-GB" sz="1200" dirty="0"/>
              <a:t>full association HEU </a:t>
            </a:r>
          </a:p>
          <a:p>
            <a:pPr marL="342900" indent="-342900">
              <a:buFont typeface="Wingdings" panose="05000000000000000000" pitchFamily="2" charset="2"/>
              <a:buChar char="Ø"/>
            </a:pPr>
            <a:r>
              <a:rPr lang="en-GB" sz="1200" dirty="0"/>
              <a:t>(working hard)</a:t>
            </a:r>
            <a:endParaRPr lang="en-GB" dirty="0"/>
          </a:p>
        </p:txBody>
      </p:sp>
      <p:sp>
        <p:nvSpPr>
          <p:cNvPr id="4" name="Fußzeilenplatzhalter 3"/>
          <p:cNvSpPr>
            <a:spLocks noGrp="1"/>
          </p:cNvSpPr>
          <p:nvPr>
            <p:ph type="ftr" sz="quarter" idx="4"/>
          </p:nvPr>
        </p:nvSpPr>
        <p:spPr/>
        <p:txBody>
          <a:bodyPr/>
          <a:lstStyle/>
          <a:p>
            <a:pPr>
              <a:defRPr/>
            </a:pPr>
            <a:r>
              <a:rPr lang="de-CH"/>
              <a:t>EOSC Lustrum - Vienna, 19.10.2023 - Dr. Anna Fill, SERI</a:t>
            </a:r>
          </a:p>
        </p:txBody>
      </p:sp>
      <p:sp>
        <p:nvSpPr>
          <p:cNvPr id="5" name="Foliennummernplatzhalter 4"/>
          <p:cNvSpPr>
            <a:spLocks noGrp="1"/>
          </p:cNvSpPr>
          <p:nvPr>
            <p:ph type="sldNum" sz="quarter" idx="5"/>
          </p:nvPr>
        </p:nvSpPr>
        <p:spPr/>
        <p:txBody>
          <a:bodyPr/>
          <a:lstStyle/>
          <a:p>
            <a:pPr>
              <a:defRPr/>
            </a:pPr>
            <a:fld id="{2CFA9D5E-CB5A-412F-8F96-152E0E41F62A}" type="slidenum">
              <a:rPr lang="de-CH" smtClean="0"/>
              <a:pPr>
                <a:defRPr/>
              </a:pPr>
              <a:t>4</a:t>
            </a:fld>
            <a:endParaRPr lang="de-CH"/>
          </a:p>
        </p:txBody>
      </p:sp>
    </p:spTree>
    <p:extLst>
      <p:ext uri="{BB962C8B-B14F-4D97-AF65-F5344CB8AC3E}">
        <p14:creationId xmlns:p14="http://schemas.microsoft.com/office/powerpoint/2010/main" val="1068334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err="1"/>
              <a:t>Obwohl</a:t>
            </a:r>
            <a:r>
              <a:rPr lang="en-GB" dirty="0"/>
              <a:t> </a:t>
            </a:r>
            <a:r>
              <a:rPr lang="en-GB" dirty="0" err="1"/>
              <a:t>wir</a:t>
            </a:r>
            <a:r>
              <a:rPr lang="en-GB" dirty="0"/>
              <a:t> </a:t>
            </a:r>
            <a:r>
              <a:rPr lang="en-GB" dirty="0" err="1"/>
              <a:t>aussgeschlossen</a:t>
            </a:r>
            <a:r>
              <a:rPr lang="en-GB" dirty="0"/>
              <a:t> </a:t>
            </a:r>
            <a:r>
              <a:rPr lang="en-GB" dirty="0" err="1"/>
              <a:t>sind</a:t>
            </a:r>
            <a:r>
              <a:rPr lang="en-GB" dirty="0"/>
              <a:t> =&gt; </a:t>
            </a:r>
            <a:r>
              <a:rPr lang="en-GB" dirty="0" err="1"/>
              <a:t>sind</a:t>
            </a:r>
            <a:r>
              <a:rPr lang="en-GB" dirty="0"/>
              <a:t> </a:t>
            </a:r>
            <a:r>
              <a:rPr lang="en-GB" dirty="0" err="1"/>
              <a:t>wir</a:t>
            </a:r>
            <a:r>
              <a:rPr lang="en-GB" dirty="0"/>
              <a:t> </a:t>
            </a:r>
            <a:r>
              <a:rPr lang="en-GB" dirty="0" err="1"/>
              <a:t>überall</a:t>
            </a:r>
            <a:r>
              <a:rPr lang="en-GB" dirty="0"/>
              <a:t> </a:t>
            </a:r>
            <a:r>
              <a:rPr lang="en-GB" dirty="0" err="1"/>
              <a:t>dabei</a:t>
            </a:r>
            <a:r>
              <a:rPr lang="en-GB" dirty="0"/>
              <a:t> =&gt; members </a:t>
            </a:r>
            <a:r>
              <a:rPr lang="en-GB" dirty="0" err="1"/>
              <a:t>sind</a:t>
            </a:r>
            <a:r>
              <a:rPr lang="en-GB" dirty="0"/>
              <a:t> </a:t>
            </a:r>
            <a:r>
              <a:rPr lang="en-GB" dirty="0" err="1"/>
              <a:t>dabei</a:t>
            </a:r>
            <a:r>
              <a:rPr lang="en-GB" dirty="0"/>
              <a:t> =&gt; </a:t>
            </a:r>
            <a:r>
              <a:rPr lang="en-GB" dirty="0" err="1"/>
              <a:t>wir</a:t>
            </a:r>
            <a:r>
              <a:rPr lang="en-GB" dirty="0"/>
              <a:t>  </a:t>
            </a:r>
            <a:r>
              <a:rPr lang="en-GB" dirty="0" err="1"/>
              <a:t>möchten</a:t>
            </a:r>
            <a:r>
              <a:rPr lang="en-GB" dirty="0"/>
              <a:t> </a:t>
            </a:r>
            <a:r>
              <a:rPr lang="en-GB" dirty="0" err="1"/>
              <a:t>darauf</a:t>
            </a:r>
            <a:r>
              <a:rPr lang="en-GB" dirty="0"/>
              <a:t> </a:t>
            </a:r>
            <a:r>
              <a:rPr lang="en-GB" dirty="0" err="1"/>
              <a:t>aufbauen</a:t>
            </a:r>
            <a:r>
              <a:rPr lang="en-GB" dirty="0"/>
              <a:t>, </a:t>
            </a:r>
          </a:p>
        </p:txBody>
      </p:sp>
      <p:sp>
        <p:nvSpPr>
          <p:cNvPr id="4" name="Fußzeilenplatzhalter 3"/>
          <p:cNvSpPr>
            <a:spLocks noGrp="1"/>
          </p:cNvSpPr>
          <p:nvPr>
            <p:ph type="ftr" sz="quarter" idx="4"/>
          </p:nvPr>
        </p:nvSpPr>
        <p:spPr/>
        <p:txBody>
          <a:bodyPr/>
          <a:lstStyle/>
          <a:p>
            <a:pPr>
              <a:defRPr/>
            </a:pPr>
            <a:r>
              <a:rPr lang="de-CH"/>
              <a:t>EOSC Lustrum - Vienna, 19.10.2023 - Dr. Anna Fill, SERI</a:t>
            </a:r>
          </a:p>
        </p:txBody>
      </p:sp>
      <p:sp>
        <p:nvSpPr>
          <p:cNvPr id="5" name="Foliennummernplatzhalter 4"/>
          <p:cNvSpPr>
            <a:spLocks noGrp="1"/>
          </p:cNvSpPr>
          <p:nvPr>
            <p:ph type="sldNum" sz="quarter" idx="5"/>
          </p:nvPr>
        </p:nvSpPr>
        <p:spPr/>
        <p:txBody>
          <a:bodyPr/>
          <a:lstStyle/>
          <a:p>
            <a:pPr>
              <a:defRPr/>
            </a:pPr>
            <a:fld id="{2CFA9D5E-CB5A-412F-8F96-152E0E41F62A}" type="slidenum">
              <a:rPr lang="de-CH" smtClean="0"/>
              <a:pPr>
                <a:defRPr/>
              </a:pPr>
              <a:t>5</a:t>
            </a:fld>
            <a:endParaRPr lang="de-CH"/>
          </a:p>
        </p:txBody>
      </p:sp>
    </p:spTree>
    <p:extLst>
      <p:ext uri="{BB962C8B-B14F-4D97-AF65-F5344CB8AC3E}">
        <p14:creationId xmlns:p14="http://schemas.microsoft.com/office/powerpoint/2010/main" val="4019244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GB" dirty="0"/>
              <a:t>1. </a:t>
            </a:r>
            <a:r>
              <a:rPr lang="en-US" b="0" i="0" dirty="0">
                <a:solidFill>
                  <a:srgbClr val="000000"/>
                </a:solidFill>
                <a:effectLst/>
                <a:latin typeface="Atlas Grotesk"/>
              </a:rPr>
              <a:t>On behalf of the State Secretariat for Education, Research and Innovation (SERI) and in collaboration with the Swiss National Science Foundation (SNSF), </a:t>
            </a:r>
            <a:r>
              <a:rPr lang="en-US" b="0" i="0" dirty="0" err="1">
                <a:solidFill>
                  <a:srgbClr val="000000"/>
                </a:solidFill>
                <a:effectLst/>
                <a:latin typeface="Atlas Grotesk"/>
              </a:rPr>
              <a:t>swissuniversities</a:t>
            </a:r>
            <a:r>
              <a:rPr lang="en-US" b="0" i="0" dirty="0">
                <a:solidFill>
                  <a:srgbClr val="000000"/>
                </a:solidFill>
                <a:effectLst/>
                <a:latin typeface="Atlas Grotesk"/>
              </a:rPr>
              <a:t> developed a national strategy for Open Access in 2016. </a:t>
            </a:r>
            <a:r>
              <a:rPr lang="en-US" b="0" i="0" dirty="0" err="1">
                <a:solidFill>
                  <a:srgbClr val="000000"/>
                </a:solidFill>
                <a:effectLst/>
                <a:latin typeface="Atlas Grotesk"/>
              </a:rPr>
              <a:t>swissuniversities</a:t>
            </a:r>
            <a:r>
              <a:rPr lang="en-US" b="0" i="0" dirty="0">
                <a:solidFill>
                  <a:srgbClr val="000000"/>
                </a:solidFill>
                <a:effectLst/>
                <a:latin typeface="Atlas Grotesk"/>
              </a:rPr>
              <a:t> and the Swiss National Science Foundation are convinced by the Open Access movement. Free access to publicly funded research results improves the supply of information to the public, increases the visibility of publications and supports interdisciplinary collaboration worldwide.</a:t>
            </a:r>
          </a:p>
          <a:p>
            <a:pPr algn="l"/>
            <a:r>
              <a:rPr lang="en-US" b="0" i="0" dirty="0">
                <a:solidFill>
                  <a:srgbClr val="000000"/>
                </a:solidFill>
                <a:effectLst/>
                <a:latin typeface="Atlas Grotesk"/>
              </a:rPr>
              <a:t>That is why </a:t>
            </a:r>
            <a:r>
              <a:rPr lang="en-US" b="1" i="0" dirty="0" err="1">
                <a:solidFill>
                  <a:srgbClr val="000000"/>
                </a:solidFill>
                <a:effectLst/>
                <a:latin typeface="Atlas Grotesk"/>
              </a:rPr>
              <a:t>swissuniversities</a:t>
            </a:r>
            <a:r>
              <a:rPr lang="en-US" b="0" i="0" dirty="0">
                <a:solidFill>
                  <a:srgbClr val="000000"/>
                </a:solidFill>
                <a:effectLst/>
                <a:latin typeface="Atlas Grotesk"/>
              </a:rPr>
              <a:t> and the Swiss National Science Foundation are promoting Open Access in Switzerland. The goal contained in the vision of Switzerland's national Open Access strategy (version of the report dated 29 November 2017) is that by 2024, at the latest, 100% of scientific publications originating from public funding should be available in Open Access.</a:t>
            </a:r>
          </a:p>
          <a:p>
            <a:pPr algn="l"/>
            <a:r>
              <a:rPr lang="en-US" b="0" i="0" dirty="0">
                <a:solidFill>
                  <a:srgbClr val="000000"/>
                </a:solidFill>
                <a:effectLst/>
                <a:latin typeface="Atlas Grotesk"/>
              </a:rPr>
              <a:t>In collaboration with the Swiss National Science Foundation (SNSF), </a:t>
            </a:r>
            <a:r>
              <a:rPr lang="en-US" b="0" i="0" dirty="0" err="1">
                <a:solidFill>
                  <a:srgbClr val="000000"/>
                </a:solidFill>
                <a:effectLst/>
                <a:latin typeface="Atlas Grotesk"/>
              </a:rPr>
              <a:t>swissuniversities</a:t>
            </a:r>
            <a:r>
              <a:rPr lang="en-US" b="0" i="0" dirty="0">
                <a:solidFill>
                  <a:srgbClr val="000000"/>
                </a:solidFill>
                <a:effectLst/>
                <a:latin typeface="Atlas Grotesk"/>
              </a:rPr>
              <a:t> offers scientists and scholars practical and financial support for the Open Access publication of their work.</a:t>
            </a:r>
          </a:p>
          <a:p>
            <a:pPr algn="l"/>
            <a:r>
              <a:rPr lang="en-US" b="0" i="0" dirty="0">
                <a:solidFill>
                  <a:srgbClr val="000000"/>
                </a:solidFill>
                <a:effectLst/>
                <a:latin typeface="Atlas Grotesk"/>
              </a:rPr>
              <a:t>2 </a:t>
            </a:r>
          </a:p>
          <a:p>
            <a:br>
              <a:rPr lang="en-US" dirty="0"/>
            </a:br>
            <a:endParaRPr lang="en-GB" dirty="0"/>
          </a:p>
        </p:txBody>
      </p:sp>
      <p:sp>
        <p:nvSpPr>
          <p:cNvPr id="4" name="Fußzeilenplatzhalter 3"/>
          <p:cNvSpPr>
            <a:spLocks noGrp="1"/>
          </p:cNvSpPr>
          <p:nvPr>
            <p:ph type="ftr" sz="quarter" idx="4"/>
          </p:nvPr>
        </p:nvSpPr>
        <p:spPr/>
        <p:txBody>
          <a:bodyPr/>
          <a:lstStyle/>
          <a:p>
            <a:pPr>
              <a:defRPr/>
            </a:pPr>
            <a:r>
              <a:rPr lang="de-CH"/>
              <a:t>EOSC Lustrum - Vienna, 19.10.2023 - Dr. Anna Fill, SERI</a:t>
            </a:r>
          </a:p>
        </p:txBody>
      </p:sp>
      <p:sp>
        <p:nvSpPr>
          <p:cNvPr id="5" name="Foliennummernplatzhalter 4"/>
          <p:cNvSpPr>
            <a:spLocks noGrp="1"/>
          </p:cNvSpPr>
          <p:nvPr>
            <p:ph type="sldNum" sz="quarter" idx="5"/>
          </p:nvPr>
        </p:nvSpPr>
        <p:spPr/>
        <p:txBody>
          <a:bodyPr/>
          <a:lstStyle/>
          <a:p>
            <a:pPr>
              <a:defRPr/>
            </a:pPr>
            <a:fld id="{2CFA9D5E-CB5A-412F-8F96-152E0E41F62A}" type="slidenum">
              <a:rPr lang="de-CH" smtClean="0"/>
              <a:pPr>
                <a:defRPr/>
              </a:pPr>
              <a:t>8</a:t>
            </a:fld>
            <a:endParaRPr lang="de-CH"/>
          </a:p>
        </p:txBody>
      </p:sp>
    </p:spTree>
    <p:extLst>
      <p:ext uri="{BB962C8B-B14F-4D97-AF65-F5344CB8AC3E}">
        <p14:creationId xmlns:p14="http://schemas.microsoft.com/office/powerpoint/2010/main" val="198626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b="1" dirty="0"/>
              <a:t>Key messages / Presentation Notes</a:t>
            </a:r>
            <a:endParaRPr lang="en-US" dirty="0"/>
          </a:p>
          <a:p>
            <a:pPr marL="171450" lvl="0" indent="-171450" algn="l" rtl="0">
              <a:spcBef>
                <a:spcPts val="0"/>
              </a:spcBef>
              <a:spcAft>
                <a:spcPts val="0"/>
              </a:spcAft>
              <a:buClr>
                <a:schemeClr val="dk1"/>
              </a:buClr>
              <a:buSzPts val="1200"/>
              <a:buFont typeface="Arial"/>
              <a:buChar char="•"/>
            </a:pPr>
            <a:r>
              <a:rPr lang="en-US" dirty="0"/>
              <a:t>Presidency rotates yearly</a:t>
            </a:r>
          </a:p>
          <a:p>
            <a:pPr marL="171450" lvl="0" indent="-171450" algn="l" rtl="0">
              <a:spcBef>
                <a:spcPts val="0"/>
              </a:spcBef>
              <a:spcAft>
                <a:spcPts val="0"/>
              </a:spcAft>
              <a:buClr>
                <a:schemeClr val="dk1"/>
              </a:buClr>
              <a:buSzPts val="1200"/>
              <a:buFont typeface="Arial"/>
              <a:buChar char="•"/>
            </a:pPr>
            <a:r>
              <a:rPr lang="en-US" dirty="0"/>
              <a:t>ERI partners mandate means the </a:t>
            </a:r>
            <a:r>
              <a:rPr lang="en-US" dirty="0" err="1"/>
              <a:t>StraCo</a:t>
            </a:r>
            <a:r>
              <a:rPr lang="en-US" dirty="0"/>
              <a:t> represents them when it comes to ORD topic </a:t>
            </a:r>
          </a:p>
          <a:p>
            <a:pPr marL="628650" lvl="1" indent="-171450" algn="l" rtl="0">
              <a:spcBef>
                <a:spcPts val="0"/>
              </a:spcBef>
              <a:spcAft>
                <a:spcPts val="0"/>
              </a:spcAft>
              <a:buClr>
                <a:schemeClr val="dk1"/>
              </a:buClr>
              <a:buSzPts val="1200"/>
              <a:buFont typeface="Arial"/>
              <a:buChar char="•"/>
            </a:pPr>
            <a:r>
              <a:rPr lang="en-US" dirty="0"/>
              <a:t>includes convergence and coordination of ORD infrastructure</a:t>
            </a:r>
          </a:p>
          <a:p>
            <a:pPr marL="171450" lvl="0" indent="-171450" algn="l" rtl="0">
              <a:spcBef>
                <a:spcPts val="0"/>
              </a:spcBef>
              <a:spcAft>
                <a:spcPts val="0"/>
              </a:spcAft>
              <a:buClr>
                <a:schemeClr val="dk1"/>
              </a:buClr>
              <a:buSzPts val="1200"/>
              <a:buFont typeface="Arial"/>
              <a:buChar char="•"/>
            </a:pPr>
            <a:r>
              <a:rPr lang="en-US" dirty="0"/>
              <a:t>Coordination Group is operational arm of the </a:t>
            </a:r>
            <a:r>
              <a:rPr lang="en-US" dirty="0" err="1"/>
              <a:t>StraCo</a:t>
            </a:r>
            <a:endParaRPr lang="en-US" dirty="0"/>
          </a:p>
          <a:p>
            <a:pPr marL="171450" lvl="0" indent="-171450" algn="l" rtl="0">
              <a:spcBef>
                <a:spcPts val="0"/>
              </a:spcBef>
              <a:spcAft>
                <a:spcPts val="0"/>
              </a:spcAft>
              <a:buClr>
                <a:schemeClr val="dk1"/>
              </a:buClr>
              <a:buSzPts val="1200"/>
              <a:buFont typeface="Arial"/>
              <a:buChar char="•"/>
            </a:pPr>
            <a:r>
              <a:rPr lang="en-US" dirty="0"/>
              <a:t>2 sounding boards, with a “facilitating </a:t>
            </a:r>
            <a:r>
              <a:rPr lang="en-US" dirty="0" err="1"/>
              <a:t>organisation</a:t>
            </a:r>
            <a:r>
              <a:rPr lang="en-US" dirty="0"/>
              <a:t>” who takes charge of it. Principle agreement with Switch for them to coordinate the major service providers</a:t>
            </a:r>
          </a:p>
          <a:p>
            <a:pPr marL="171450" lvl="0" indent="-171450" algn="l" rtl="0">
              <a:spcBef>
                <a:spcPts val="0"/>
              </a:spcBef>
              <a:spcAft>
                <a:spcPts val="0"/>
              </a:spcAft>
              <a:buClr>
                <a:schemeClr val="dk1"/>
              </a:buClr>
              <a:buSzPts val="1200"/>
              <a:buFont typeface="Arial"/>
              <a:buChar char="•"/>
            </a:pPr>
            <a:r>
              <a:rPr lang="en-US" dirty="0"/>
              <a:t>Creating this structure is a 1st big outcome of the </a:t>
            </a:r>
            <a:r>
              <a:rPr lang="en-US" dirty="0" err="1"/>
              <a:t>StraCo</a:t>
            </a:r>
            <a:endParaRPr lang="en-US" dirty="0"/>
          </a:p>
          <a:p>
            <a:pPr marL="171450" lvl="0" indent="-95250" algn="l" rtl="0">
              <a:spcBef>
                <a:spcPts val="0"/>
              </a:spcBef>
              <a:spcAft>
                <a:spcPts val="0"/>
              </a:spcAft>
              <a:buClr>
                <a:schemeClr val="dk1"/>
              </a:buClr>
              <a:buSzPts val="1200"/>
              <a:buFont typeface="Arial"/>
              <a:buNone/>
            </a:pPr>
            <a:endParaRPr lang="en-US" dirty="0"/>
          </a:p>
          <a:p>
            <a:pPr marL="0" lvl="0" indent="0" algn="l" rtl="0">
              <a:spcBef>
                <a:spcPts val="0"/>
              </a:spcBef>
              <a:spcAft>
                <a:spcPts val="0"/>
              </a:spcAft>
              <a:buClr>
                <a:schemeClr val="dk1"/>
              </a:buClr>
              <a:buSzPts val="1200"/>
              <a:buFont typeface="Arial"/>
              <a:buNone/>
            </a:pPr>
            <a:r>
              <a:rPr lang="en-US" b="1" dirty="0"/>
              <a:t>Background</a:t>
            </a:r>
          </a:p>
          <a:p>
            <a:pPr marL="171450" lvl="0" indent="-171450" algn="l" rtl="0">
              <a:spcBef>
                <a:spcPts val="0"/>
              </a:spcBef>
              <a:spcAft>
                <a:spcPts val="0"/>
              </a:spcAft>
              <a:buClr>
                <a:schemeClr val="dk1"/>
              </a:buClr>
              <a:buSzPts val="1200"/>
              <a:buFont typeface="Arial"/>
              <a:buChar char="•"/>
            </a:pPr>
            <a:r>
              <a:rPr lang="en-US" b="0" dirty="0"/>
              <a:t>Members are selected by the ERI partners. 2 from the ETH Board, 1 each from SNSF and A+, 2 each from the chambers HEU and HES, and 1 from chambre HEP</a:t>
            </a:r>
            <a:endParaRPr lang="en-US" dirty="0"/>
          </a:p>
          <a:p>
            <a:pPr marL="171450" lvl="0" indent="-171450" algn="l" rtl="0">
              <a:spcBef>
                <a:spcPts val="0"/>
              </a:spcBef>
              <a:spcAft>
                <a:spcPts val="0"/>
              </a:spcAft>
              <a:buClr>
                <a:schemeClr val="dk1"/>
              </a:buClr>
              <a:buSzPts val="1200"/>
              <a:buFont typeface="Arial"/>
              <a:buChar char="•"/>
            </a:pPr>
            <a:r>
              <a:rPr lang="en-US" b="0" dirty="0"/>
              <a:t>Expected composition of SB Service Providers: SWITCH, SDSC, FORS and </a:t>
            </a:r>
            <a:r>
              <a:rPr lang="en-US" b="0" dirty="0" err="1"/>
              <a:t>DaSCH</a:t>
            </a:r>
            <a:r>
              <a:rPr lang="en-US" b="0" dirty="0"/>
              <a:t> (one seat together), SPHN, and SIB. In addition, </a:t>
            </a:r>
            <a:r>
              <a:rPr lang="en-US" b="0" dirty="0" err="1"/>
              <a:t>SLiNER</a:t>
            </a:r>
            <a:r>
              <a:rPr lang="en-US" b="0" dirty="0"/>
              <a:t> (AKORD), and </a:t>
            </a:r>
            <a:r>
              <a:rPr lang="en-US" b="0" dirty="0" err="1"/>
              <a:t>NiCT</a:t>
            </a:r>
            <a:r>
              <a:rPr lang="en-US" b="0" dirty="0"/>
              <a:t> to represent the distributed service in the institutions (libraries and IT services respectively).</a:t>
            </a:r>
          </a:p>
          <a:p>
            <a:endParaRPr lang="en-GB" dirty="0"/>
          </a:p>
        </p:txBody>
      </p:sp>
      <p:sp>
        <p:nvSpPr>
          <p:cNvPr id="4" name="Fußzeilenplatzhalter 3"/>
          <p:cNvSpPr>
            <a:spLocks noGrp="1"/>
          </p:cNvSpPr>
          <p:nvPr>
            <p:ph type="ftr" sz="quarter" idx="4"/>
          </p:nvPr>
        </p:nvSpPr>
        <p:spPr/>
        <p:txBody>
          <a:bodyPr/>
          <a:lstStyle/>
          <a:p>
            <a:pPr>
              <a:defRPr/>
            </a:pPr>
            <a:r>
              <a:rPr lang="de-CH"/>
              <a:t>EOSC Lustrum - Vienna, 19.10.2023 - Dr. Anna Fill, SERI</a:t>
            </a:r>
          </a:p>
        </p:txBody>
      </p:sp>
      <p:sp>
        <p:nvSpPr>
          <p:cNvPr id="5" name="Foliennummernplatzhalter 4"/>
          <p:cNvSpPr>
            <a:spLocks noGrp="1"/>
          </p:cNvSpPr>
          <p:nvPr>
            <p:ph type="sldNum" sz="quarter" idx="5"/>
          </p:nvPr>
        </p:nvSpPr>
        <p:spPr/>
        <p:txBody>
          <a:bodyPr/>
          <a:lstStyle/>
          <a:p>
            <a:pPr>
              <a:defRPr/>
            </a:pPr>
            <a:fld id="{2CFA9D5E-CB5A-412F-8F96-152E0E41F62A}" type="slidenum">
              <a:rPr lang="de-CH" smtClean="0"/>
              <a:pPr>
                <a:defRPr/>
              </a:pPr>
              <a:t>10</a:t>
            </a:fld>
            <a:endParaRPr lang="de-CH"/>
          </a:p>
        </p:txBody>
      </p:sp>
    </p:spTree>
    <p:extLst>
      <p:ext uri="{BB962C8B-B14F-4D97-AF65-F5344CB8AC3E}">
        <p14:creationId xmlns:p14="http://schemas.microsoft.com/office/powerpoint/2010/main" val="392107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lvl="0" indent="-342900">
              <a:buSzPts val="1000"/>
              <a:buFont typeface="Symbol" panose="05050102010706020507" pitchFamily="18" charset="2"/>
              <a:buChar char=""/>
              <a:tabLst>
                <a:tab pos="457200" algn="l"/>
              </a:tabLst>
            </a:pPr>
            <a:r>
              <a:rPr lang="en-GB" dirty="0"/>
              <a:t>ORD Strategy very young: </a:t>
            </a:r>
            <a:r>
              <a:rPr lang="de-CH" sz="1200" dirty="0">
                <a:effectLst/>
                <a:latin typeface="Calibri" panose="020F0502020204030204" pitchFamily="34" charset="0"/>
                <a:ea typeface="Times New Roman" panose="02020603050405020304" pitchFamily="18" charset="0"/>
              </a:rPr>
              <a:t>The </a:t>
            </a:r>
            <a:r>
              <a:rPr lang="de-CH" sz="1200" dirty="0" err="1">
                <a:effectLst/>
                <a:latin typeface="Calibri" panose="020F0502020204030204" pitchFamily="34" charset="0"/>
                <a:ea typeface="Times New Roman" panose="02020603050405020304" pitchFamily="18" charset="0"/>
              </a:rPr>
              <a:t>structure</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of</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the</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StraCo</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itself</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as</a:t>
            </a:r>
            <a:r>
              <a:rPr lang="de-CH" sz="1200" dirty="0">
                <a:effectLst/>
                <a:latin typeface="Calibri" panose="020F0502020204030204" pitchFamily="34" charset="0"/>
                <a:ea typeface="Times New Roman" panose="02020603050405020304" pitchFamily="18" charset="0"/>
              </a:rPr>
              <a:t> an Einfache Gesellschaft </a:t>
            </a:r>
            <a:r>
              <a:rPr lang="de-CH" sz="1200" dirty="0" err="1">
                <a:effectLst/>
                <a:latin typeface="Calibri" panose="020F0502020204030204" pitchFamily="34" charset="0"/>
                <a:ea typeface="Times New Roman" panose="02020603050405020304" pitchFamily="18" charset="0"/>
              </a:rPr>
              <a:t>to</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which</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the</a:t>
            </a:r>
            <a:r>
              <a:rPr lang="de-CH" sz="1200" dirty="0">
                <a:effectLst/>
                <a:latin typeface="Calibri" panose="020F0502020204030204" pitchFamily="34" charset="0"/>
                <a:ea typeface="Times New Roman" panose="02020603050405020304" pitchFamily="18" charset="0"/>
              </a:rPr>
              <a:t> partner-</a:t>
            </a:r>
            <a:r>
              <a:rPr lang="de-CH" sz="1200" dirty="0" err="1">
                <a:effectLst/>
                <a:latin typeface="Calibri" panose="020F0502020204030204" pitchFamily="34" charset="0"/>
                <a:ea typeface="Times New Roman" panose="02020603050405020304" pitchFamily="18" charset="0"/>
              </a:rPr>
              <a:t>actors</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delegate</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their</a:t>
            </a:r>
            <a:r>
              <a:rPr lang="de-CH" sz="1200" dirty="0">
                <a:effectLst/>
                <a:latin typeface="Calibri" panose="020F0502020204030204" pitchFamily="34" charset="0"/>
                <a:ea typeface="Times New Roman" panose="02020603050405020304" pitchFamily="18" charset="0"/>
              </a:rPr>
              <a:t> ORD </a:t>
            </a:r>
            <a:r>
              <a:rPr lang="de-CH" sz="1200" dirty="0" err="1">
                <a:effectLst/>
                <a:latin typeface="Calibri" panose="020F0502020204030204" pitchFamily="34" charset="0"/>
                <a:ea typeface="Times New Roman" panose="02020603050405020304" pitchFamily="18" charset="0"/>
              </a:rPr>
              <a:t>responsibility</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which</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is</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quite</a:t>
            </a:r>
            <a:r>
              <a:rPr lang="de-CH" sz="1200" dirty="0">
                <a:effectLst/>
                <a:latin typeface="Calibri" panose="020F0502020204030204" pitchFamily="34" charset="0"/>
                <a:ea typeface="Times New Roman" panose="02020603050405020304" pitchFamily="18" charset="0"/>
              </a:rPr>
              <a:t> original in </a:t>
            </a:r>
            <a:r>
              <a:rPr lang="de-CH" sz="1200" dirty="0" err="1">
                <a:effectLst/>
                <a:latin typeface="Calibri" panose="020F0502020204030204" pitchFamily="34" charset="0"/>
                <a:ea typeface="Times New Roman" panose="02020603050405020304" pitchFamily="18" charset="0"/>
              </a:rPr>
              <a:t>the</a:t>
            </a:r>
            <a:r>
              <a:rPr lang="de-CH" sz="1200" dirty="0">
                <a:effectLst/>
                <a:latin typeface="Calibri" panose="020F0502020204030204" pitchFamily="34" charset="0"/>
                <a:ea typeface="Times New Roman" panose="02020603050405020304" pitchFamily="18" charset="0"/>
              </a:rPr>
              <a:t> Swiss </a:t>
            </a:r>
            <a:r>
              <a:rPr lang="de-CH" sz="1200" dirty="0" err="1">
                <a:effectLst/>
                <a:latin typeface="Calibri" panose="020F0502020204030204" pitchFamily="34" charset="0"/>
                <a:ea typeface="Times New Roman" panose="02020603050405020304" pitchFamily="18" charset="0"/>
              </a:rPr>
              <a:t>context</a:t>
            </a:r>
            <a:r>
              <a:rPr lang="de-CH" sz="1200" dirty="0">
                <a:effectLst/>
                <a:latin typeface="Calibri" panose="020F0502020204030204" pitchFamily="34" charset="0"/>
                <a:ea typeface="Times New Roman" panose="02020603050405020304" pitchFamily="18" charset="0"/>
              </a:rPr>
              <a:t>; alle abholt</a:t>
            </a:r>
            <a:endParaRPr lang="de-CH" sz="12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de-CH" sz="1200" dirty="0">
                <a:effectLst/>
                <a:latin typeface="Calibri" panose="020F0502020204030204" pitchFamily="34" charset="0"/>
                <a:ea typeface="Times New Roman" panose="02020603050405020304" pitchFamily="18" charset="0"/>
              </a:rPr>
              <a:t>The Cluster Approach. </a:t>
            </a:r>
            <a:r>
              <a:rPr lang="de-CH" sz="1200" dirty="0" err="1">
                <a:effectLst/>
                <a:latin typeface="Calibri" panose="020F0502020204030204" pitchFamily="34" charset="0"/>
                <a:ea typeface="Times New Roman" panose="02020603050405020304" pitchFamily="18" charset="0"/>
              </a:rPr>
              <a:t>We’re</a:t>
            </a:r>
            <a:r>
              <a:rPr lang="de-CH" sz="1200" dirty="0">
                <a:effectLst/>
                <a:latin typeface="Calibri" panose="020F0502020204030204" pitchFamily="34" charset="0"/>
                <a:ea typeface="Times New Roman" panose="02020603050405020304" pitchFamily="18" charset="0"/>
              </a:rPr>
              <a:t> still </a:t>
            </a:r>
            <a:r>
              <a:rPr lang="de-CH" sz="1200" dirty="0" err="1">
                <a:effectLst/>
                <a:latin typeface="Calibri" panose="020F0502020204030204" pitchFamily="34" charset="0"/>
                <a:ea typeface="Times New Roman" panose="02020603050405020304" pitchFamily="18" charset="0"/>
              </a:rPr>
              <a:t>waiting</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for</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the</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results</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the</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blueprint</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of</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our</a:t>
            </a:r>
            <a:r>
              <a:rPr lang="de-CH" sz="1200" dirty="0">
                <a:effectLst/>
                <a:latin typeface="Calibri" panose="020F0502020204030204" pitchFamily="34" charset="0"/>
                <a:ea typeface="Times New Roman" panose="02020603050405020304" pitchFamily="18" charset="0"/>
              </a:rPr>
              <a:t> Task Force Health and Life Sciences,  but </a:t>
            </a:r>
            <a:r>
              <a:rPr lang="de-CH" sz="1200" dirty="0" err="1">
                <a:effectLst/>
                <a:latin typeface="Calibri" panose="020F0502020204030204" pitchFamily="34" charset="0"/>
                <a:ea typeface="Times New Roman" panose="02020603050405020304" pitchFamily="18" charset="0"/>
              </a:rPr>
              <a:t>have</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already</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gotten</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signals</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that</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our</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approach</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to</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landscape</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analysis</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is</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addressing</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some</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of</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the</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problems</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previously</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encountered</a:t>
            </a:r>
            <a:r>
              <a:rPr lang="de-CH" sz="1200" dirty="0">
                <a:effectLst/>
                <a:latin typeface="Calibri" panose="020F0502020204030204" pitchFamily="34" charset="0"/>
                <a:ea typeface="Times New Roman" panose="02020603050405020304" pitchFamily="18" charset="0"/>
              </a:rPr>
              <a:t> in </a:t>
            </a:r>
            <a:r>
              <a:rPr lang="de-CH" sz="1200" dirty="0" err="1">
                <a:effectLst/>
                <a:latin typeface="Calibri" panose="020F0502020204030204" pitchFamily="34" charset="0"/>
                <a:ea typeface="Times New Roman" panose="02020603050405020304" pitchFamily="18" charset="0"/>
              </a:rPr>
              <a:t>this</a:t>
            </a:r>
            <a:r>
              <a:rPr lang="de-CH" sz="1200" dirty="0">
                <a:effectLst/>
                <a:latin typeface="Calibri" panose="020F0502020204030204" pitchFamily="34" charset="0"/>
                <a:ea typeface="Times New Roman" panose="02020603050405020304" pitchFamily="18" charset="0"/>
              </a:rPr>
              <a:t> type </a:t>
            </a:r>
            <a:r>
              <a:rPr lang="de-CH" sz="1200" dirty="0" err="1">
                <a:effectLst/>
                <a:latin typeface="Calibri" panose="020F0502020204030204" pitchFamily="34" charset="0"/>
                <a:ea typeface="Times New Roman" panose="02020603050405020304" pitchFamily="18" charset="0"/>
              </a:rPr>
              <a:t>of</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analysis</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notably</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by</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looking</a:t>
            </a:r>
            <a:r>
              <a:rPr lang="de-CH" sz="1200" dirty="0">
                <a:effectLst/>
                <a:latin typeface="Calibri" panose="020F0502020204030204" pitchFamily="34" charset="0"/>
                <a:ea typeface="Times New Roman" panose="02020603050405020304" pitchFamily="18" charset="0"/>
              </a:rPr>
              <a:t> at </a:t>
            </a:r>
            <a:r>
              <a:rPr lang="de-CH" sz="1200" dirty="0" err="1">
                <a:effectLst/>
                <a:latin typeface="Calibri" panose="020F0502020204030204" pitchFamily="34" charset="0"/>
                <a:ea typeface="Times New Roman" panose="02020603050405020304" pitchFamily="18" charset="0"/>
              </a:rPr>
              <a:t>infrastructures</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through</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the</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lens</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of</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the</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cluster</a:t>
            </a:r>
            <a:r>
              <a:rPr lang="de-CH" sz="1200" dirty="0">
                <a:effectLst/>
                <a:latin typeface="Calibri" panose="020F0502020204030204" pitchFamily="34" charset="0"/>
                <a:ea typeface="Times New Roman" panose="02020603050405020304" pitchFamily="18" charset="0"/>
              </a:rPr>
              <a:t> and </a:t>
            </a:r>
            <a:r>
              <a:rPr lang="de-CH" sz="1200" dirty="0" err="1">
                <a:effectLst/>
                <a:latin typeface="Calibri" panose="020F0502020204030204" pitchFamily="34" charset="0"/>
                <a:ea typeface="Times New Roman" panose="02020603050405020304" pitchFamily="18" charset="0"/>
              </a:rPr>
              <a:t>using</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their</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interactions</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as</a:t>
            </a:r>
            <a:r>
              <a:rPr lang="de-CH" sz="1200" dirty="0">
                <a:effectLst/>
                <a:latin typeface="Calibri" panose="020F0502020204030204" pitchFamily="34" charset="0"/>
                <a:ea typeface="Times New Roman" panose="02020603050405020304" pitchFamily="18" charset="0"/>
              </a:rPr>
              <a:t> a </a:t>
            </a:r>
            <a:r>
              <a:rPr lang="de-CH" sz="1200" dirty="0" err="1">
                <a:effectLst/>
                <a:latin typeface="Calibri" panose="020F0502020204030204" pitchFamily="34" charset="0"/>
                <a:ea typeface="Times New Roman" panose="02020603050405020304" pitchFamily="18" charset="0"/>
              </a:rPr>
              <a:t>structuring</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elements</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rather</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than</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using</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infrastructures</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as</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units</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of</a:t>
            </a:r>
            <a:r>
              <a:rPr lang="de-CH" sz="1200" dirty="0">
                <a:effectLst/>
                <a:latin typeface="Calibri" panose="020F0502020204030204" pitchFamily="34" charset="0"/>
                <a:ea typeface="Times New Roman" panose="02020603050405020304" pitchFamily="18" charset="0"/>
              </a:rPr>
              <a:t> </a:t>
            </a:r>
            <a:r>
              <a:rPr lang="de-CH" sz="1200" dirty="0" err="1">
                <a:effectLst/>
                <a:latin typeface="Calibri" panose="020F0502020204030204" pitchFamily="34" charset="0"/>
                <a:ea typeface="Times New Roman" panose="02020603050405020304" pitchFamily="18" charset="0"/>
              </a:rPr>
              <a:t>analysis</a:t>
            </a:r>
            <a:r>
              <a:rPr lang="de-CH" sz="1200" dirty="0">
                <a:effectLst/>
                <a:latin typeface="Calibri" panose="020F0502020204030204" pitchFamily="34" charset="0"/>
                <a:ea typeface="Times New Roman" panose="02020603050405020304" pitchFamily="18" charset="0"/>
              </a:rPr>
              <a:t>); grosser </a:t>
            </a:r>
            <a:r>
              <a:rPr lang="de-CH" sz="1200" dirty="0" err="1">
                <a:effectLst/>
                <a:latin typeface="Calibri" panose="020F0502020204030204" pitchFamily="34" charset="0"/>
                <a:ea typeface="Times New Roman" panose="02020603050405020304" pitchFamily="18" charset="0"/>
              </a:rPr>
              <a:t>Foklus</a:t>
            </a:r>
            <a:r>
              <a:rPr lang="de-CH" sz="1200" dirty="0">
                <a:effectLst/>
                <a:latin typeface="Calibri" panose="020F0502020204030204" pitchFamily="34" charset="0"/>
                <a:ea typeface="Times New Roman" panose="02020603050405020304" pitchFamily="18" charset="0"/>
              </a:rPr>
              <a:t> auch Forschende </a:t>
            </a:r>
          </a:p>
          <a:p>
            <a:pPr marL="342900" lvl="0" indent="-342900">
              <a:buSzPts val="1000"/>
              <a:buFont typeface="Symbol" panose="05050102010706020507" pitchFamily="18" charset="2"/>
              <a:buChar char=""/>
              <a:tabLst>
                <a:tab pos="457200" algn="l"/>
              </a:tabLst>
            </a:pPr>
            <a:endParaRPr lang="de-CH" sz="1200" dirty="0">
              <a:effectLst/>
              <a:latin typeface="Calibri" panose="020F0502020204030204" pitchFamily="34" charset="0"/>
              <a:ea typeface="Calibri" panose="020F0502020204030204" pitchFamily="34" charset="0"/>
            </a:endParaRPr>
          </a:p>
          <a:p>
            <a:endParaRPr lang="en-GB" dirty="0"/>
          </a:p>
        </p:txBody>
      </p:sp>
      <p:sp>
        <p:nvSpPr>
          <p:cNvPr id="4" name="Fußzeilenplatzhalter 3"/>
          <p:cNvSpPr>
            <a:spLocks noGrp="1"/>
          </p:cNvSpPr>
          <p:nvPr>
            <p:ph type="ftr" sz="quarter" idx="4"/>
          </p:nvPr>
        </p:nvSpPr>
        <p:spPr/>
        <p:txBody>
          <a:bodyPr/>
          <a:lstStyle/>
          <a:p>
            <a:pPr>
              <a:defRPr/>
            </a:pPr>
            <a:r>
              <a:rPr lang="de-CH"/>
              <a:t>EOSC Lustrum - Vienna, 19.10.2023 - Dr. Anna Fill, SERI</a:t>
            </a:r>
          </a:p>
        </p:txBody>
      </p:sp>
      <p:sp>
        <p:nvSpPr>
          <p:cNvPr id="5" name="Foliennummernplatzhalter 4"/>
          <p:cNvSpPr>
            <a:spLocks noGrp="1"/>
          </p:cNvSpPr>
          <p:nvPr>
            <p:ph type="sldNum" sz="quarter" idx="5"/>
          </p:nvPr>
        </p:nvSpPr>
        <p:spPr/>
        <p:txBody>
          <a:bodyPr/>
          <a:lstStyle/>
          <a:p>
            <a:pPr>
              <a:defRPr/>
            </a:pPr>
            <a:fld id="{2CFA9D5E-CB5A-412F-8F96-152E0E41F62A}" type="slidenum">
              <a:rPr lang="de-CH" smtClean="0"/>
              <a:pPr>
                <a:defRPr/>
              </a:pPr>
              <a:t>11</a:t>
            </a:fld>
            <a:endParaRPr lang="de-CH"/>
          </a:p>
        </p:txBody>
      </p:sp>
    </p:spTree>
    <p:extLst>
      <p:ext uri="{BB962C8B-B14F-4D97-AF65-F5344CB8AC3E}">
        <p14:creationId xmlns:p14="http://schemas.microsoft.com/office/powerpoint/2010/main" val="2810728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ußzeilenplatzhalter 3"/>
          <p:cNvSpPr>
            <a:spLocks noGrp="1"/>
          </p:cNvSpPr>
          <p:nvPr>
            <p:ph type="ftr" sz="quarter" idx="4"/>
          </p:nvPr>
        </p:nvSpPr>
        <p:spPr/>
        <p:txBody>
          <a:bodyPr/>
          <a:lstStyle/>
          <a:p>
            <a:pPr>
              <a:defRPr/>
            </a:pPr>
            <a:r>
              <a:rPr lang="de-CH"/>
              <a:t>EOSC Lustrum - Vienna, 19.10.2023 - Dr. Anna Fill, SERI</a:t>
            </a:r>
          </a:p>
        </p:txBody>
      </p:sp>
      <p:sp>
        <p:nvSpPr>
          <p:cNvPr id="5" name="Foliennummernplatzhalter 4"/>
          <p:cNvSpPr>
            <a:spLocks noGrp="1"/>
          </p:cNvSpPr>
          <p:nvPr>
            <p:ph type="sldNum" sz="quarter" idx="5"/>
          </p:nvPr>
        </p:nvSpPr>
        <p:spPr/>
        <p:txBody>
          <a:bodyPr/>
          <a:lstStyle/>
          <a:p>
            <a:pPr>
              <a:defRPr/>
            </a:pPr>
            <a:fld id="{2CFA9D5E-CB5A-412F-8F96-152E0E41F62A}" type="slidenum">
              <a:rPr lang="de-CH" smtClean="0"/>
              <a:pPr>
                <a:defRPr/>
              </a:pPr>
              <a:t>12</a:t>
            </a:fld>
            <a:endParaRPr lang="de-CH"/>
          </a:p>
        </p:txBody>
      </p:sp>
    </p:spTree>
    <p:extLst>
      <p:ext uri="{BB962C8B-B14F-4D97-AF65-F5344CB8AC3E}">
        <p14:creationId xmlns:p14="http://schemas.microsoft.com/office/powerpoint/2010/main" val="1686929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eite_Deutsch">
    <p:spTree>
      <p:nvGrpSpPr>
        <p:cNvPr id="1" name=""/>
        <p:cNvGrpSpPr/>
        <p:nvPr/>
      </p:nvGrpSpPr>
      <p:grpSpPr>
        <a:xfrm>
          <a:off x="0" y="0"/>
          <a:ext cx="0" cy="0"/>
          <a:chOff x="0" y="0"/>
          <a:chExt cx="0" cy="0"/>
        </a:xfrm>
      </p:grpSpPr>
      <p:sp>
        <p:nvSpPr>
          <p:cNvPr id="6" name="Titel 1"/>
          <p:cNvSpPr>
            <a:spLocks noGrp="1"/>
          </p:cNvSpPr>
          <p:nvPr>
            <p:ph type="ctrTitle"/>
          </p:nvPr>
        </p:nvSpPr>
        <p:spPr>
          <a:xfrm>
            <a:off x="1214414" y="2500307"/>
            <a:ext cx="6286544" cy="1214445"/>
          </a:xfrm>
          <a:prstGeom prst="rect">
            <a:avLst/>
          </a:prstGeom>
        </p:spPr>
        <p:txBody>
          <a:bodyPr/>
          <a:lstStyle>
            <a:lvl1pPr algn="l">
              <a:defRPr sz="5200"/>
            </a:lvl1pPr>
          </a:lstStyle>
          <a:p>
            <a:r>
              <a:rPr lang="de-DE" dirty="0"/>
              <a:t>Titelmasterformat durch Klicken bearbeiten</a:t>
            </a:r>
            <a:endParaRPr lang="de-CH" dirty="0"/>
          </a:p>
        </p:txBody>
      </p:sp>
      <p:sp>
        <p:nvSpPr>
          <p:cNvPr id="10" name="Textplatzhalter 8"/>
          <p:cNvSpPr>
            <a:spLocks noGrp="1"/>
          </p:cNvSpPr>
          <p:nvPr>
            <p:ph type="body" sz="quarter" idx="10"/>
          </p:nvPr>
        </p:nvSpPr>
        <p:spPr>
          <a:xfrm>
            <a:off x="1214414" y="5143512"/>
            <a:ext cx="6286500" cy="785812"/>
          </a:xfrm>
          <a:prstGeom prst="rect">
            <a:avLst/>
          </a:prstGeom>
        </p:spPr>
        <p:txBody>
          <a:bodyPr/>
          <a:lstStyle>
            <a:lvl1pPr marL="0" indent="0" algn="l">
              <a:buNone/>
              <a:defRPr/>
            </a:lvl1pPr>
            <a:lvl2pPr algn="l">
              <a:buNone/>
              <a:defRPr/>
            </a:lvl2pPr>
            <a:lvl3pPr algn="l">
              <a:buNone/>
              <a:defRPr/>
            </a:lvl3pPr>
            <a:lvl4pPr algn="l">
              <a:buNone/>
              <a:defRPr/>
            </a:lvl4pPr>
            <a:lvl5pPr algn="l">
              <a:buNone/>
              <a:defRPr/>
            </a:lvl5pPr>
          </a:lstStyle>
          <a:p>
            <a:pPr lvl="0"/>
            <a:r>
              <a:rPr lang="de-DE"/>
              <a:t>Textmasterformate durch Klicken bearbeiten</a:t>
            </a: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662" y="366310"/>
            <a:ext cx="4166616" cy="74980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lgeseite_Text">
    <p:spTree>
      <p:nvGrpSpPr>
        <p:cNvPr id="1" name=""/>
        <p:cNvGrpSpPr/>
        <p:nvPr/>
      </p:nvGrpSpPr>
      <p:grpSpPr>
        <a:xfrm>
          <a:off x="0" y="0"/>
          <a:ext cx="0" cy="0"/>
          <a:chOff x="0" y="0"/>
          <a:chExt cx="0" cy="0"/>
        </a:xfrm>
      </p:grpSpPr>
      <p:pic>
        <p:nvPicPr>
          <p:cNvPr id="4" name="Grafik 1" descr="EVD_BBT_D_RGB_POS_QUER_wappen.jpg"/>
          <p:cNvPicPr>
            <a:picLocks noChangeAspect="1"/>
          </p:cNvPicPr>
          <p:nvPr userDrawn="1"/>
        </p:nvPicPr>
        <p:blipFill>
          <a:blip r:embed="rId2"/>
          <a:srcRect/>
          <a:stretch>
            <a:fillRect/>
          </a:stretch>
        </p:blipFill>
        <p:spPr bwMode="auto">
          <a:xfrm>
            <a:off x="428625" y="642938"/>
            <a:ext cx="292100" cy="347662"/>
          </a:xfrm>
          <a:prstGeom prst="rect">
            <a:avLst/>
          </a:prstGeom>
          <a:noFill/>
          <a:ln w="9525">
            <a:noFill/>
            <a:miter lim="800000"/>
            <a:headEnd/>
            <a:tailEnd/>
          </a:ln>
        </p:spPr>
      </p:pic>
      <p:sp>
        <p:nvSpPr>
          <p:cNvPr id="8" name="Titel 1"/>
          <p:cNvSpPr>
            <a:spLocks noGrp="1"/>
          </p:cNvSpPr>
          <p:nvPr>
            <p:ph type="ctrTitle"/>
          </p:nvPr>
        </p:nvSpPr>
        <p:spPr>
          <a:xfrm>
            <a:off x="1214414" y="500042"/>
            <a:ext cx="6286544" cy="714379"/>
          </a:xfrm>
          <a:prstGeom prst="rect">
            <a:avLst/>
          </a:prstGeom>
        </p:spPr>
        <p:txBody>
          <a:bodyPr/>
          <a:lstStyle>
            <a:lvl1pPr algn="l">
              <a:defRPr sz="3200"/>
            </a:lvl1pPr>
          </a:lstStyle>
          <a:p>
            <a:r>
              <a:rPr lang="de-DE"/>
              <a:t>Titelmasterformat durch Klicken bearbeiten</a:t>
            </a:r>
            <a:endParaRPr lang="de-CH" dirty="0"/>
          </a:p>
        </p:txBody>
      </p:sp>
      <p:sp>
        <p:nvSpPr>
          <p:cNvPr id="11" name="Inhaltsplatzhalter 9"/>
          <p:cNvSpPr>
            <a:spLocks noGrp="1"/>
          </p:cNvSpPr>
          <p:nvPr>
            <p:ph sz="quarter" idx="12"/>
          </p:nvPr>
        </p:nvSpPr>
        <p:spPr>
          <a:xfrm>
            <a:off x="1214414" y="1571613"/>
            <a:ext cx="7215187" cy="1857388"/>
          </a:xfrm>
          <a:prstGeom prst="rect">
            <a:avLst/>
          </a:prstGeom>
        </p:spPr>
        <p:txBody>
          <a:bodyPr/>
          <a:lstStyle>
            <a:lvl1pPr>
              <a:lnSpc>
                <a:spcPts val="2600"/>
              </a:lnSpc>
              <a:buFont typeface="Arial" pitchFamily="34" charset="0"/>
              <a:buNone/>
              <a:defRPr sz="2100"/>
            </a:lvl1pPr>
            <a:lvl2pPr marL="742950" indent="-742950">
              <a:buNone/>
              <a:defRPr sz="2100"/>
            </a:lvl2pPr>
            <a:lvl3pPr marL="742950" indent="-742950">
              <a:buNone/>
              <a:defRPr sz="2100"/>
            </a:lvl3pPr>
            <a:lvl4pPr>
              <a:buNone/>
              <a:defRPr sz="2100"/>
            </a:lvl4pPr>
            <a:lvl5pPr>
              <a:buNone/>
              <a:defRPr sz="2100"/>
            </a:lvl5pPr>
          </a:lstStyle>
          <a:p>
            <a:pPr lvl="0"/>
            <a:r>
              <a:rPr lang="de-DE"/>
              <a:t>Textmasterformate durch Klicken bearbeiten</a:t>
            </a:r>
          </a:p>
          <a:p>
            <a:pPr lvl="1"/>
            <a:r>
              <a:rPr lang="de-DE"/>
              <a:t>Zweite Ebene</a:t>
            </a:r>
          </a:p>
          <a:p>
            <a:pPr lvl="2"/>
            <a:r>
              <a:rPr lang="de-DE"/>
              <a:t>Dritte Ebene</a:t>
            </a:r>
          </a:p>
        </p:txBody>
      </p:sp>
      <p:sp>
        <p:nvSpPr>
          <p:cNvPr id="5" name="Foliennummernplatzhalter 5"/>
          <p:cNvSpPr>
            <a:spLocks noGrp="1"/>
          </p:cNvSpPr>
          <p:nvPr>
            <p:ph type="sldNum" sz="quarter" idx="13"/>
          </p:nvPr>
        </p:nvSpPr>
        <p:spPr>
          <a:xfrm>
            <a:off x="6624638" y="6215063"/>
            <a:ext cx="2233612" cy="365125"/>
          </a:xfrm>
          <a:prstGeom prst="rect">
            <a:avLst/>
          </a:prstGeom>
        </p:spPr>
        <p:txBody>
          <a:bodyPr/>
          <a:lstStyle>
            <a:lvl1pPr algn="r" fontAlgn="auto">
              <a:lnSpc>
                <a:spcPts val="1200"/>
              </a:lnSpc>
              <a:spcBef>
                <a:spcPts val="0"/>
              </a:spcBef>
              <a:spcAft>
                <a:spcPts val="0"/>
              </a:spcAft>
              <a:defRPr sz="900">
                <a:latin typeface="Arial" pitchFamily="34" charset="0"/>
                <a:cs typeface="Arial" pitchFamily="34" charset="0"/>
              </a:defRPr>
            </a:lvl1pPr>
          </a:lstStyle>
          <a:p>
            <a:pPr>
              <a:defRPr/>
            </a:pPr>
            <a:fld id="{ECC05C5A-8358-4049-9262-F893FD3E712D}" type="slidenum">
              <a:rPr lang="de-CH"/>
              <a:pPr>
                <a:defRPr/>
              </a:pPr>
              <a:t>‹Nr.›</a:t>
            </a:fld>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lgeseite_Text mit Fussnote">
    <p:spTree>
      <p:nvGrpSpPr>
        <p:cNvPr id="1" name=""/>
        <p:cNvGrpSpPr/>
        <p:nvPr/>
      </p:nvGrpSpPr>
      <p:grpSpPr>
        <a:xfrm>
          <a:off x="0" y="0"/>
          <a:ext cx="0" cy="0"/>
          <a:chOff x="0" y="0"/>
          <a:chExt cx="0" cy="0"/>
        </a:xfrm>
      </p:grpSpPr>
      <p:pic>
        <p:nvPicPr>
          <p:cNvPr id="8" name="Grafik 1" descr="EVD_BBT_D_RGB_POS_QUER_wappen.jpg"/>
          <p:cNvPicPr>
            <a:picLocks noChangeAspect="1"/>
          </p:cNvPicPr>
          <p:nvPr userDrawn="1"/>
        </p:nvPicPr>
        <p:blipFill>
          <a:blip r:embed="rId2"/>
          <a:srcRect/>
          <a:stretch>
            <a:fillRect/>
          </a:stretch>
        </p:blipFill>
        <p:spPr bwMode="auto">
          <a:xfrm>
            <a:off x="428625" y="642938"/>
            <a:ext cx="292100" cy="347662"/>
          </a:xfrm>
          <a:prstGeom prst="rect">
            <a:avLst/>
          </a:prstGeom>
          <a:noFill/>
          <a:ln w="9525">
            <a:noFill/>
            <a:miter lim="800000"/>
            <a:headEnd/>
            <a:tailEnd/>
          </a:ln>
        </p:spPr>
      </p:pic>
      <p:cxnSp>
        <p:nvCxnSpPr>
          <p:cNvPr id="9" name="Gerade Verbindung 8"/>
          <p:cNvCxnSpPr/>
          <p:nvPr userDrawn="1"/>
        </p:nvCxnSpPr>
        <p:spPr>
          <a:xfrm>
            <a:off x="1214438" y="6143625"/>
            <a:ext cx="7572375"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el 1"/>
          <p:cNvSpPr>
            <a:spLocks noGrp="1"/>
          </p:cNvSpPr>
          <p:nvPr>
            <p:ph type="ctrTitle"/>
          </p:nvPr>
        </p:nvSpPr>
        <p:spPr>
          <a:xfrm>
            <a:off x="1214414" y="500042"/>
            <a:ext cx="6286544" cy="714379"/>
          </a:xfrm>
          <a:prstGeom prst="rect">
            <a:avLst/>
          </a:prstGeom>
        </p:spPr>
        <p:txBody>
          <a:bodyPr/>
          <a:lstStyle>
            <a:lvl1pPr algn="l">
              <a:defRPr sz="3200"/>
            </a:lvl1pPr>
          </a:lstStyle>
          <a:p>
            <a:r>
              <a:rPr lang="de-DE"/>
              <a:t>Titelmasterformat durch Klicken bearbeiten</a:t>
            </a:r>
            <a:endParaRPr lang="de-CH" dirty="0"/>
          </a:p>
        </p:txBody>
      </p:sp>
      <p:sp>
        <p:nvSpPr>
          <p:cNvPr id="6" name="Inhaltsplatzhalter 9"/>
          <p:cNvSpPr>
            <a:spLocks noGrp="1"/>
          </p:cNvSpPr>
          <p:nvPr>
            <p:ph sz="quarter" idx="12"/>
          </p:nvPr>
        </p:nvSpPr>
        <p:spPr>
          <a:xfrm>
            <a:off x="1214414" y="1571613"/>
            <a:ext cx="7215187" cy="1857388"/>
          </a:xfrm>
          <a:prstGeom prst="rect">
            <a:avLst/>
          </a:prstGeom>
        </p:spPr>
        <p:txBody>
          <a:bodyPr/>
          <a:lstStyle>
            <a:lvl1pPr>
              <a:lnSpc>
                <a:spcPts val="2600"/>
              </a:lnSpc>
              <a:buFont typeface="Arial" pitchFamily="34" charset="0"/>
              <a:buNone/>
              <a:defRPr sz="2100"/>
            </a:lvl1pPr>
            <a:lvl2pPr marL="0" indent="0">
              <a:buNone/>
              <a:defRPr sz="2100"/>
            </a:lvl2pPr>
            <a:lvl3pPr marL="0" indent="0">
              <a:buNone/>
              <a:defRPr sz="2100"/>
            </a:lvl3pPr>
            <a:lvl4pPr>
              <a:buNone/>
              <a:defRPr sz="2100"/>
            </a:lvl4pPr>
            <a:lvl5pPr>
              <a:buNone/>
              <a:defRPr sz="2100"/>
            </a:lvl5pPr>
          </a:lstStyle>
          <a:p>
            <a:pPr lvl="0"/>
            <a:r>
              <a:rPr lang="de-DE"/>
              <a:t>Textmasterformate durch Klicken bearbeiten</a:t>
            </a:r>
          </a:p>
          <a:p>
            <a:pPr lvl="1"/>
            <a:r>
              <a:rPr lang="de-DE"/>
              <a:t>Zweite Ebene</a:t>
            </a:r>
          </a:p>
          <a:p>
            <a:pPr lvl="2"/>
            <a:r>
              <a:rPr lang="de-DE"/>
              <a:t>Dritte Ebene</a:t>
            </a:r>
          </a:p>
        </p:txBody>
      </p:sp>
      <p:sp>
        <p:nvSpPr>
          <p:cNvPr id="7" name="Textplatzhalter 12"/>
          <p:cNvSpPr>
            <a:spLocks noGrp="1"/>
          </p:cNvSpPr>
          <p:nvPr>
            <p:ph type="body" sz="quarter" idx="13" hasCustomPrompt="1"/>
          </p:nvPr>
        </p:nvSpPr>
        <p:spPr>
          <a:xfrm>
            <a:off x="1142976" y="6215082"/>
            <a:ext cx="3789064" cy="357218"/>
          </a:xfrm>
          <a:prstGeom prst="rect">
            <a:avLst/>
          </a:prstGeom>
        </p:spPr>
        <p:txBody>
          <a:bodyPr/>
          <a:lstStyle>
            <a:lvl1pPr algn="l">
              <a:buFont typeface="Arial" pitchFamily="34" charset="0"/>
              <a:buNone/>
              <a:defRPr sz="900" b="0"/>
            </a:lvl1pPr>
          </a:lstStyle>
          <a:p>
            <a:pPr lvl="0"/>
            <a:r>
              <a:rPr lang="de-DE" dirty="0"/>
              <a:t>EOSC Lustrum - Vienna, 19.10.2023 - Dr. Anna Fill, SERI</a:t>
            </a:r>
          </a:p>
        </p:txBody>
      </p:sp>
      <p:sp>
        <p:nvSpPr>
          <p:cNvPr id="10" name="Foliennummernplatzhalter 5"/>
          <p:cNvSpPr>
            <a:spLocks noGrp="1"/>
          </p:cNvSpPr>
          <p:nvPr>
            <p:ph type="sldNum" sz="quarter" idx="14"/>
          </p:nvPr>
        </p:nvSpPr>
        <p:spPr>
          <a:xfrm>
            <a:off x="6624638" y="6215063"/>
            <a:ext cx="2233612" cy="365125"/>
          </a:xfrm>
          <a:prstGeom prst="rect">
            <a:avLst/>
          </a:prstGeom>
        </p:spPr>
        <p:txBody>
          <a:bodyPr/>
          <a:lstStyle>
            <a:lvl1pPr algn="r" fontAlgn="auto">
              <a:lnSpc>
                <a:spcPts val="1200"/>
              </a:lnSpc>
              <a:spcBef>
                <a:spcPts val="0"/>
              </a:spcBef>
              <a:spcAft>
                <a:spcPts val="0"/>
              </a:spcAft>
              <a:defRPr sz="900">
                <a:latin typeface="Arial" pitchFamily="34" charset="0"/>
                <a:cs typeface="Arial" pitchFamily="34" charset="0"/>
              </a:defRPr>
            </a:lvl1pPr>
          </a:lstStyle>
          <a:p>
            <a:pPr>
              <a:defRPr/>
            </a:pPr>
            <a:fld id="{8EAF48E7-00D7-496A-8547-AF8691673963}" type="slidenum">
              <a:rPr lang="de-CH"/>
              <a:pPr>
                <a:defRPr/>
              </a:pPr>
              <a:t>‹Nr.›</a:t>
            </a:fld>
            <a:endParaRPr lang="de-CH"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lgeseite_Diagramm">
    <p:spTree>
      <p:nvGrpSpPr>
        <p:cNvPr id="1" name=""/>
        <p:cNvGrpSpPr/>
        <p:nvPr/>
      </p:nvGrpSpPr>
      <p:grpSpPr>
        <a:xfrm>
          <a:off x="0" y="0"/>
          <a:ext cx="0" cy="0"/>
          <a:chOff x="0" y="0"/>
          <a:chExt cx="0" cy="0"/>
        </a:xfrm>
      </p:grpSpPr>
      <p:pic>
        <p:nvPicPr>
          <p:cNvPr id="5" name="Grafik 1" descr="EVD_BBT_D_RGB_POS_QUER_wappen.jpg"/>
          <p:cNvPicPr>
            <a:picLocks noChangeAspect="1"/>
          </p:cNvPicPr>
          <p:nvPr userDrawn="1"/>
        </p:nvPicPr>
        <p:blipFill>
          <a:blip r:embed="rId2"/>
          <a:srcRect/>
          <a:stretch>
            <a:fillRect/>
          </a:stretch>
        </p:blipFill>
        <p:spPr bwMode="auto">
          <a:xfrm>
            <a:off x="428625" y="642938"/>
            <a:ext cx="292100" cy="347662"/>
          </a:xfrm>
          <a:prstGeom prst="rect">
            <a:avLst/>
          </a:prstGeom>
          <a:noFill/>
          <a:ln w="9525">
            <a:noFill/>
            <a:miter lim="800000"/>
            <a:headEnd/>
            <a:tailEnd/>
          </a:ln>
        </p:spPr>
      </p:pic>
      <p:sp>
        <p:nvSpPr>
          <p:cNvPr id="8" name="Titel 1"/>
          <p:cNvSpPr>
            <a:spLocks noGrp="1"/>
          </p:cNvSpPr>
          <p:nvPr>
            <p:ph type="ctrTitle"/>
          </p:nvPr>
        </p:nvSpPr>
        <p:spPr>
          <a:xfrm>
            <a:off x="1214414" y="500042"/>
            <a:ext cx="6286544" cy="714379"/>
          </a:xfrm>
          <a:prstGeom prst="rect">
            <a:avLst/>
          </a:prstGeom>
        </p:spPr>
        <p:txBody>
          <a:bodyPr/>
          <a:lstStyle>
            <a:lvl1pPr algn="l">
              <a:defRPr sz="3200"/>
            </a:lvl1pPr>
          </a:lstStyle>
          <a:p>
            <a:r>
              <a:rPr lang="de-DE"/>
              <a:t>Titelmasterformat durch Klicken bearbeiten</a:t>
            </a:r>
            <a:endParaRPr lang="de-CH" dirty="0"/>
          </a:p>
        </p:txBody>
      </p:sp>
      <p:sp>
        <p:nvSpPr>
          <p:cNvPr id="9" name="Inhaltsplatzhalter 9"/>
          <p:cNvSpPr>
            <a:spLocks noGrp="1"/>
          </p:cNvSpPr>
          <p:nvPr>
            <p:ph sz="quarter" idx="12"/>
          </p:nvPr>
        </p:nvSpPr>
        <p:spPr>
          <a:xfrm>
            <a:off x="1214415" y="1571613"/>
            <a:ext cx="6286544" cy="428627"/>
          </a:xfrm>
          <a:prstGeom prst="rect">
            <a:avLst/>
          </a:prstGeom>
        </p:spPr>
        <p:txBody>
          <a:bodyPr/>
          <a:lstStyle>
            <a:lvl1pPr>
              <a:lnSpc>
                <a:spcPts val="2600"/>
              </a:lnSpc>
              <a:buFont typeface="Arial" pitchFamily="34" charset="0"/>
              <a:buNone/>
              <a:defRPr sz="2100"/>
            </a:lvl1pPr>
            <a:lvl2pPr>
              <a:buNone/>
              <a:defRPr sz="2100"/>
            </a:lvl2pPr>
            <a:lvl3pPr>
              <a:buNone/>
              <a:defRPr sz="2100"/>
            </a:lvl3pPr>
            <a:lvl4pPr>
              <a:buNone/>
              <a:defRPr sz="2100"/>
            </a:lvl4pPr>
            <a:lvl5pPr>
              <a:buNone/>
              <a:defRPr sz="2100"/>
            </a:lvl5pPr>
          </a:lstStyle>
          <a:p>
            <a:pPr lvl="0"/>
            <a:r>
              <a:rPr lang="de-DE"/>
              <a:t>Textmasterformate durch Klicken bearbeiten</a:t>
            </a:r>
          </a:p>
        </p:txBody>
      </p:sp>
      <p:sp>
        <p:nvSpPr>
          <p:cNvPr id="11" name="Diagrammplatzhalter 10"/>
          <p:cNvSpPr>
            <a:spLocks noGrp="1"/>
          </p:cNvSpPr>
          <p:nvPr>
            <p:ph type="chart" sz="quarter" idx="13"/>
          </p:nvPr>
        </p:nvSpPr>
        <p:spPr>
          <a:xfrm>
            <a:off x="1214438" y="2357438"/>
            <a:ext cx="6286500" cy="3571875"/>
          </a:xfrm>
          <a:prstGeom prst="rect">
            <a:avLst/>
          </a:prstGeom>
        </p:spPr>
        <p:txBody>
          <a:bodyPr/>
          <a:lstStyle/>
          <a:p>
            <a:pPr lvl="0"/>
            <a:r>
              <a:rPr lang="de-DE" noProof="0"/>
              <a:t>Diagramm durch Klicken auf Symbol hinzufügen</a:t>
            </a:r>
            <a:endParaRPr lang="de-CH" noProof="0" dirty="0"/>
          </a:p>
        </p:txBody>
      </p:sp>
      <p:sp>
        <p:nvSpPr>
          <p:cNvPr id="6" name="Foliennummernplatzhalter 5"/>
          <p:cNvSpPr>
            <a:spLocks noGrp="1"/>
          </p:cNvSpPr>
          <p:nvPr>
            <p:ph type="sldNum" sz="quarter" idx="14"/>
          </p:nvPr>
        </p:nvSpPr>
        <p:spPr>
          <a:xfrm>
            <a:off x="6624638" y="6215063"/>
            <a:ext cx="2233612" cy="365125"/>
          </a:xfrm>
          <a:prstGeom prst="rect">
            <a:avLst/>
          </a:prstGeom>
        </p:spPr>
        <p:txBody>
          <a:bodyPr/>
          <a:lstStyle>
            <a:lvl1pPr algn="r" fontAlgn="auto">
              <a:lnSpc>
                <a:spcPts val="1200"/>
              </a:lnSpc>
              <a:spcBef>
                <a:spcPts val="0"/>
              </a:spcBef>
              <a:spcAft>
                <a:spcPts val="0"/>
              </a:spcAft>
              <a:defRPr sz="900">
                <a:latin typeface="Arial" pitchFamily="34" charset="0"/>
                <a:cs typeface="Arial" pitchFamily="34" charset="0"/>
              </a:defRPr>
            </a:lvl1pPr>
          </a:lstStyle>
          <a:p>
            <a:pPr>
              <a:defRPr/>
            </a:pPr>
            <a:fld id="{BEDD7716-C4EE-40A6-8ADC-F2D9F1D2E59A}" type="slidenum">
              <a:rPr lang="de-CH"/>
              <a:pPr>
                <a:defRPr/>
              </a:pPr>
              <a:t>‹Nr.›</a:t>
            </a:fld>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lgeseite_Tabelle">
    <p:spTree>
      <p:nvGrpSpPr>
        <p:cNvPr id="1" name=""/>
        <p:cNvGrpSpPr/>
        <p:nvPr/>
      </p:nvGrpSpPr>
      <p:grpSpPr>
        <a:xfrm>
          <a:off x="0" y="0"/>
          <a:ext cx="0" cy="0"/>
          <a:chOff x="0" y="0"/>
          <a:chExt cx="0" cy="0"/>
        </a:xfrm>
      </p:grpSpPr>
      <p:pic>
        <p:nvPicPr>
          <p:cNvPr id="5" name="Grafik 1" descr="EVD_BBT_D_RGB_POS_QUER_wappen.jpg"/>
          <p:cNvPicPr>
            <a:picLocks noChangeAspect="1"/>
          </p:cNvPicPr>
          <p:nvPr userDrawn="1"/>
        </p:nvPicPr>
        <p:blipFill>
          <a:blip r:embed="rId2"/>
          <a:srcRect/>
          <a:stretch>
            <a:fillRect/>
          </a:stretch>
        </p:blipFill>
        <p:spPr bwMode="auto">
          <a:xfrm>
            <a:off x="428625" y="642938"/>
            <a:ext cx="292100" cy="347662"/>
          </a:xfrm>
          <a:prstGeom prst="rect">
            <a:avLst/>
          </a:prstGeom>
          <a:noFill/>
          <a:ln w="9525">
            <a:noFill/>
            <a:miter lim="800000"/>
            <a:headEnd/>
            <a:tailEnd/>
          </a:ln>
        </p:spPr>
      </p:pic>
      <p:sp>
        <p:nvSpPr>
          <p:cNvPr id="8" name="Titel 1"/>
          <p:cNvSpPr>
            <a:spLocks noGrp="1"/>
          </p:cNvSpPr>
          <p:nvPr>
            <p:ph type="ctrTitle"/>
          </p:nvPr>
        </p:nvSpPr>
        <p:spPr>
          <a:xfrm>
            <a:off x="1214414" y="500042"/>
            <a:ext cx="6286544" cy="714379"/>
          </a:xfrm>
          <a:prstGeom prst="rect">
            <a:avLst/>
          </a:prstGeom>
        </p:spPr>
        <p:txBody>
          <a:bodyPr/>
          <a:lstStyle>
            <a:lvl1pPr algn="l">
              <a:defRPr sz="3200"/>
            </a:lvl1pPr>
          </a:lstStyle>
          <a:p>
            <a:r>
              <a:rPr lang="de-DE"/>
              <a:t>Titelmasterformat durch Klicken bearbeiten</a:t>
            </a:r>
            <a:endParaRPr lang="de-CH" dirty="0"/>
          </a:p>
        </p:txBody>
      </p:sp>
      <p:sp>
        <p:nvSpPr>
          <p:cNvPr id="9" name="Inhaltsplatzhalter 9"/>
          <p:cNvSpPr>
            <a:spLocks noGrp="1"/>
          </p:cNvSpPr>
          <p:nvPr>
            <p:ph sz="quarter" idx="12"/>
          </p:nvPr>
        </p:nvSpPr>
        <p:spPr>
          <a:xfrm>
            <a:off x="1214414" y="1571613"/>
            <a:ext cx="7215187" cy="500065"/>
          </a:xfrm>
          <a:prstGeom prst="rect">
            <a:avLst/>
          </a:prstGeom>
        </p:spPr>
        <p:txBody>
          <a:bodyPr/>
          <a:lstStyle>
            <a:lvl1pPr>
              <a:lnSpc>
                <a:spcPts val="2600"/>
              </a:lnSpc>
              <a:buFont typeface="Arial" pitchFamily="34" charset="0"/>
              <a:buNone/>
              <a:defRPr sz="2100"/>
            </a:lvl1pPr>
            <a:lvl2pPr>
              <a:buNone/>
              <a:defRPr sz="2100"/>
            </a:lvl2pPr>
            <a:lvl3pPr>
              <a:buNone/>
              <a:defRPr sz="2100"/>
            </a:lvl3pPr>
            <a:lvl4pPr>
              <a:buNone/>
              <a:defRPr sz="2100"/>
            </a:lvl4pPr>
            <a:lvl5pPr>
              <a:buNone/>
              <a:defRPr sz="2100"/>
            </a:lvl5pPr>
          </a:lstStyle>
          <a:p>
            <a:pPr lvl="0"/>
            <a:r>
              <a:rPr lang="de-DE"/>
              <a:t>Textmasterformate durch Klicken bearbeiten</a:t>
            </a:r>
          </a:p>
        </p:txBody>
      </p:sp>
      <p:sp>
        <p:nvSpPr>
          <p:cNvPr id="11" name="Tabellenplatzhalter 10"/>
          <p:cNvSpPr>
            <a:spLocks noGrp="1"/>
          </p:cNvSpPr>
          <p:nvPr>
            <p:ph type="tbl" sz="quarter" idx="13"/>
          </p:nvPr>
        </p:nvSpPr>
        <p:spPr>
          <a:xfrm>
            <a:off x="1214438" y="2428875"/>
            <a:ext cx="7215187" cy="3143250"/>
          </a:xfrm>
          <a:prstGeom prst="rect">
            <a:avLst/>
          </a:prstGeom>
        </p:spPr>
        <p:txBody>
          <a:bodyPr/>
          <a:lstStyle/>
          <a:p>
            <a:pPr lvl="0"/>
            <a:r>
              <a:rPr lang="de-DE" noProof="0"/>
              <a:t>Tabelle durch Klicken auf Symbol hinzufügen</a:t>
            </a:r>
            <a:endParaRPr lang="de-CH" noProof="0"/>
          </a:p>
        </p:txBody>
      </p:sp>
      <p:sp>
        <p:nvSpPr>
          <p:cNvPr id="6" name="Foliennummernplatzhalter 5"/>
          <p:cNvSpPr>
            <a:spLocks noGrp="1"/>
          </p:cNvSpPr>
          <p:nvPr>
            <p:ph type="sldNum" sz="quarter" idx="14"/>
          </p:nvPr>
        </p:nvSpPr>
        <p:spPr>
          <a:xfrm>
            <a:off x="6624638" y="6215063"/>
            <a:ext cx="2233612" cy="365125"/>
          </a:xfrm>
          <a:prstGeom prst="rect">
            <a:avLst/>
          </a:prstGeom>
        </p:spPr>
        <p:txBody>
          <a:bodyPr/>
          <a:lstStyle>
            <a:lvl1pPr algn="r" fontAlgn="auto">
              <a:lnSpc>
                <a:spcPts val="1200"/>
              </a:lnSpc>
              <a:spcBef>
                <a:spcPts val="0"/>
              </a:spcBef>
              <a:spcAft>
                <a:spcPts val="0"/>
              </a:spcAft>
              <a:defRPr sz="900">
                <a:latin typeface="Arial" pitchFamily="34" charset="0"/>
                <a:cs typeface="Arial" pitchFamily="34" charset="0"/>
              </a:defRPr>
            </a:lvl1pPr>
          </a:lstStyle>
          <a:p>
            <a:pPr>
              <a:defRPr/>
            </a:pPr>
            <a:fld id="{E96DB4D0-C365-46C9-AACF-003FB787FFC7}" type="slidenum">
              <a:rPr lang="de-CH"/>
              <a:pPr>
                <a:defRPr/>
              </a:pPr>
              <a:t>‹Nr.›</a:t>
            </a:fld>
            <a:endParaRPr lang="de-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lgeseite_SmartArt">
    <p:spTree>
      <p:nvGrpSpPr>
        <p:cNvPr id="1" name=""/>
        <p:cNvGrpSpPr/>
        <p:nvPr/>
      </p:nvGrpSpPr>
      <p:grpSpPr>
        <a:xfrm>
          <a:off x="0" y="0"/>
          <a:ext cx="0" cy="0"/>
          <a:chOff x="0" y="0"/>
          <a:chExt cx="0" cy="0"/>
        </a:xfrm>
      </p:grpSpPr>
      <p:pic>
        <p:nvPicPr>
          <p:cNvPr id="4" name="Grafik 1" descr="EVD_BBT_D_RGB_POS_QUER_wappen.jpg"/>
          <p:cNvPicPr>
            <a:picLocks noChangeAspect="1"/>
          </p:cNvPicPr>
          <p:nvPr userDrawn="1"/>
        </p:nvPicPr>
        <p:blipFill>
          <a:blip r:embed="rId2"/>
          <a:srcRect/>
          <a:stretch>
            <a:fillRect/>
          </a:stretch>
        </p:blipFill>
        <p:spPr bwMode="auto">
          <a:xfrm>
            <a:off x="428625" y="642938"/>
            <a:ext cx="292100" cy="347662"/>
          </a:xfrm>
          <a:prstGeom prst="rect">
            <a:avLst/>
          </a:prstGeom>
          <a:noFill/>
          <a:ln w="9525">
            <a:noFill/>
            <a:miter lim="800000"/>
            <a:headEnd/>
            <a:tailEnd/>
          </a:ln>
        </p:spPr>
      </p:pic>
      <p:graphicFrame>
        <p:nvGraphicFramePr>
          <p:cNvPr id="5" name="Diagramm 4"/>
          <p:cNvGraphicFramePr/>
          <p:nvPr userDrawn="1"/>
        </p:nvGraphicFramePr>
        <p:xfrm>
          <a:off x="1214414" y="2428868"/>
          <a:ext cx="6096000" cy="3357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el 1"/>
          <p:cNvSpPr>
            <a:spLocks noGrp="1"/>
          </p:cNvSpPr>
          <p:nvPr>
            <p:ph type="ctrTitle"/>
          </p:nvPr>
        </p:nvSpPr>
        <p:spPr>
          <a:xfrm>
            <a:off x="1214414" y="500042"/>
            <a:ext cx="6286544" cy="714379"/>
          </a:xfrm>
          <a:prstGeom prst="rect">
            <a:avLst/>
          </a:prstGeom>
        </p:spPr>
        <p:txBody>
          <a:bodyPr/>
          <a:lstStyle>
            <a:lvl1pPr algn="l">
              <a:defRPr sz="3200"/>
            </a:lvl1pPr>
          </a:lstStyle>
          <a:p>
            <a:r>
              <a:rPr lang="de-DE"/>
              <a:t>Titelmasterformat durch Klicken bearbeiten</a:t>
            </a:r>
            <a:endParaRPr lang="de-CH" dirty="0"/>
          </a:p>
        </p:txBody>
      </p:sp>
      <p:sp>
        <p:nvSpPr>
          <p:cNvPr id="9" name="Inhaltsplatzhalter 9"/>
          <p:cNvSpPr>
            <a:spLocks noGrp="1"/>
          </p:cNvSpPr>
          <p:nvPr>
            <p:ph sz="quarter" idx="12"/>
          </p:nvPr>
        </p:nvSpPr>
        <p:spPr>
          <a:xfrm>
            <a:off x="1214415" y="1571613"/>
            <a:ext cx="6286544" cy="500065"/>
          </a:xfrm>
          <a:prstGeom prst="rect">
            <a:avLst/>
          </a:prstGeom>
        </p:spPr>
        <p:txBody>
          <a:bodyPr/>
          <a:lstStyle>
            <a:lvl1pPr>
              <a:lnSpc>
                <a:spcPts val="2600"/>
              </a:lnSpc>
              <a:buFont typeface="Arial" pitchFamily="34" charset="0"/>
              <a:buNone/>
              <a:defRPr sz="2100" baseline="0"/>
            </a:lvl1pPr>
            <a:lvl2pPr>
              <a:buNone/>
              <a:defRPr sz="2100"/>
            </a:lvl2pPr>
            <a:lvl3pPr>
              <a:buNone/>
              <a:defRPr sz="2100"/>
            </a:lvl3pPr>
            <a:lvl4pPr>
              <a:buNone/>
              <a:defRPr sz="2100"/>
            </a:lvl4pPr>
            <a:lvl5pPr>
              <a:buNone/>
              <a:defRPr sz="2100"/>
            </a:lvl5pPr>
          </a:lstStyle>
          <a:p>
            <a:pPr lvl="0"/>
            <a:r>
              <a:rPr lang="de-DE"/>
              <a:t>Textmasterformate durch Klicken bearbeiten</a:t>
            </a:r>
          </a:p>
        </p:txBody>
      </p:sp>
      <p:sp>
        <p:nvSpPr>
          <p:cNvPr id="6" name="Foliennummernplatzhalter 5"/>
          <p:cNvSpPr>
            <a:spLocks noGrp="1"/>
          </p:cNvSpPr>
          <p:nvPr>
            <p:ph type="sldNum" sz="quarter" idx="13"/>
          </p:nvPr>
        </p:nvSpPr>
        <p:spPr>
          <a:xfrm>
            <a:off x="6624638" y="6215063"/>
            <a:ext cx="2233612" cy="365125"/>
          </a:xfrm>
          <a:prstGeom prst="rect">
            <a:avLst/>
          </a:prstGeom>
        </p:spPr>
        <p:txBody>
          <a:bodyPr/>
          <a:lstStyle>
            <a:lvl1pPr algn="r" fontAlgn="auto">
              <a:lnSpc>
                <a:spcPts val="1200"/>
              </a:lnSpc>
              <a:spcBef>
                <a:spcPts val="0"/>
              </a:spcBef>
              <a:spcAft>
                <a:spcPts val="0"/>
              </a:spcAft>
              <a:defRPr sz="900">
                <a:latin typeface="Arial" pitchFamily="34" charset="0"/>
                <a:cs typeface="Arial" pitchFamily="34" charset="0"/>
              </a:defRPr>
            </a:lvl1pPr>
          </a:lstStyle>
          <a:p>
            <a:pPr>
              <a:defRPr/>
            </a:pPr>
            <a:fld id="{8C8A10D8-EB76-4399-9CCE-96B1F1E67786}" type="slidenum">
              <a:rPr lang="de-CH"/>
              <a:pPr>
                <a:defRPr/>
              </a:pPr>
              <a:t>‹Nr.›</a:t>
            </a:fld>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Lst>
  <p:hf hdr="0" dt="0"/>
  <p:txStyles>
    <p:titleStyle>
      <a:lvl1pPr algn="ctr" rtl="0" eaLnBrk="0" fontAlgn="base" hangingPunct="0">
        <a:spcBef>
          <a:spcPct val="0"/>
        </a:spcBef>
        <a:spcAft>
          <a:spcPct val="0"/>
        </a:spcAft>
        <a:defRPr sz="4400" b="1"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4400" b="1">
          <a:solidFill>
            <a:schemeClr val="tx1"/>
          </a:solidFill>
          <a:latin typeface="Arial" charset="0"/>
          <a:cs typeface="Arial" charset="0"/>
        </a:defRPr>
      </a:lvl2pPr>
      <a:lvl3pPr algn="ctr" rtl="0" eaLnBrk="0" fontAlgn="base" hangingPunct="0">
        <a:spcBef>
          <a:spcPct val="0"/>
        </a:spcBef>
        <a:spcAft>
          <a:spcPct val="0"/>
        </a:spcAft>
        <a:defRPr sz="4400" b="1">
          <a:solidFill>
            <a:schemeClr val="tx1"/>
          </a:solidFill>
          <a:latin typeface="Arial" charset="0"/>
          <a:cs typeface="Arial" charset="0"/>
        </a:defRPr>
      </a:lvl3pPr>
      <a:lvl4pPr algn="ctr" rtl="0" eaLnBrk="0" fontAlgn="base" hangingPunct="0">
        <a:spcBef>
          <a:spcPct val="0"/>
        </a:spcBef>
        <a:spcAft>
          <a:spcPct val="0"/>
        </a:spcAft>
        <a:defRPr sz="4400" b="1">
          <a:solidFill>
            <a:schemeClr val="tx1"/>
          </a:solidFill>
          <a:latin typeface="Arial" charset="0"/>
          <a:cs typeface="Arial" charset="0"/>
        </a:defRPr>
      </a:lvl4pPr>
      <a:lvl5pPr algn="ctr" rtl="0" eaLnBrk="0" fontAlgn="base" hangingPunct="0">
        <a:spcBef>
          <a:spcPct val="0"/>
        </a:spcBef>
        <a:spcAft>
          <a:spcPct val="0"/>
        </a:spcAft>
        <a:defRPr sz="4400" b="1">
          <a:solidFill>
            <a:schemeClr val="tx1"/>
          </a:solidFill>
          <a:latin typeface="Arial" charset="0"/>
          <a:cs typeface="Arial" charset="0"/>
        </a:defRPr>
      </a:lvl5pPr>
      <a:lvl6pPr marL="457200" algn="ctr" rtl="0" eaLnBrk="1" fontAlgn="base" hangingPunct="1">
        <a:spcBef>
          <a:spcPct val="0"/>
        </a:spcBef>
        <a:spcAft>
          <a:spcPct val="0"/>
        </a:spcAft>
        <a:defRPr sz="4400" b="1">
          <a:solidFill>
            <a:schemeClr val="tx1"/>
          </a:solidFill>
          <a:latin typeface="Arial" charset="0"/>
          <a:cs typeface="Arial" charset="0"/>
        </a:defRPr>
      </a:lvl6pPr>
      <a:lvl7pPr marL="914400" algn="ctr" rtl="0" eaLnBrk="1" fontAlgn="base" hangingPunct="1">
        <a:spcBef>
          <a:spcPct val="0"/>
        </a:spcBef>
        <a:spcAft>
          <a:spcPct val="0"/>
        </a:spcAft>
        <a:defRPr sz="4400" b="1">
          <a:solidFill>
            <a:schemeClr val="tx1"/>
          </a:solidFill>
          <a:latin typeface="Arial" charset="0"/>
          <a:cs typeface="Arial" charset="0"/>
        </a:defRPr>
      </a:lvl7pPr>
      <a:lvl8pPr marL="1371600" algn="ctr" rtl="0" eaLnBrk="1" fontAlgn="base" hangingPunct="1">
        <a:spcBef>
          <a:spcPct val="0"/>
        </a:spcBef>
        <a:spcAft>
          <a:spcPct val="0"/>
        </a:spcAft>
        <a:defRPr sz="4400" b="1">
          <a:solidFill>
            <a:schemeClr val="tx1"/>
          </a:solidFill>
          <a:latin typeface="Arial" charset="0"/>
          <a:cs typeface="Arial" charset="0"/>
        </a:defRPr>
      </a:lvl8pPr>
      <a:lvl9pPr marL="1828800" algn="ctr" rtl="0" eaLnBrk="1" fontAlgn="base" hangingPunct="1">
        <a:spcBef>
          <a:spcPct val="0"/>
        </a:spcBef>
        <a:spcAft>
          <a:spcPct val="0"/>
        </a:spcAft>
        <a:defRPr sz="44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anna.fill@sbfi.admin.ch"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swissuniversities.ch/fileadmin/swissuniversities/Dokumente/Hochschulpolitik/ORD/PgB_OpenScience-I_ORD-2224.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ctrTitle"/>
          </p:nvPr>
        </p:nvSpPr>
        <p:spPr bwMode="auto">
          <a:xfrm>
            <a:off x="732979" y="1628800"/>
            <a:ext cx="7678042" cy="3317225"/>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de-CH" sz="3600" dirty="0">
                <a:latin typeface="Arial" charset="0"/>
                <a:cs typeface="Arial" charset="0"/>
              </a:rPr>
              <a:t>The Swiss Landscape</a:t>
            </a:r>
            <a:br>
              <a:rPr lang="de-CH" sz="3600" dirty="0">
                <a:latin typeface="Arial" charset="0"/>
                <a:cs typeface="Arial" charset="0"/>
              </a:rPr>
            </a:br>
            <a:r>
              <a:rPr lang="de-CH" sz="3600" dirty="0">
                <a:latin typeface="Arial" charset="0"/>
                <a:cs typeface="Arial" charset="0"/>
              </a:rPr>
              <a:t> </a:t>
            </a:r>
            <a:r>
              <a:rPr lang="de-CH" sz="3600" dirty="0" err="1">
                <a:latin typeface="Arial" charset="0"/>
                <a:cs typeface="Arial" charset="0"/>
              </a:rPr>
              <a:t>of</a:t>
            </a:r>
            <a:r>
              <a:rPr lang="de-CH" sz="3600" dirty="0">
                <a:latin typeface="Arial" charset="0"/>
                <a:cs typeface="Arial" charset="0"/>
              </a:rPr>
              <a:t> Open Science </a:t>
            </a:r>
            <a:br>
              <a:rPr lang="de-CH" sz="3600" dirty="0">
                <a:latin typeface="Arial" charset="0"/>
                <a:cs typeface="Arial" charset="0"/>
              </a:rPr>
            </a:br>
            <a:br>
              <a:rPr lang="de-CH" sz="3600" dirty="0">
                <a:latin typeface="Arial" charset="0"/>
                <a:cs typeface="Arial" charset="0"/>
              </a:rPr>
            </a:br>
            <a:endParaRPr lang="de-CH" sz="3600" dirty="0">
              <a:latin typeface="Arial" charset="0"/>
              <a:cs typeface="Arial" charset="0"/>
            </a:endParaRPr>
          </a:p>
        </p:txBody>
      </p:sp>
      <p:sp>
        <p:nvSpPr>
          <p:cNvPr id="8195" name="Textplatzhalter 2"/>
          <p:cNvSpPr>
            <a:spLocks noGrp="1"/>
          </p:cNvSpPr>
          <p:nvPr>
            <p:ph type="body" sz="quarter" idx="10"/>
          </p:nvPr>
        </p:nvSpPr>
        <p:spPr bwMode="auto">
          <a:xfrm>
            <a:off x="926406" y="5247216"/>
            <a:ext cx="7678042" cy="120612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de-CH" sz="2000" b="1" dirty="0">
                <a:latin typeface="Arial" charset="0"/>
                <a:cs typeface="Arial" charset="0"/>
              </a:rPr>
              <a:t>The EOSC Lustrum</a:t>
            </a:r>
            <a:r>
              <a:rPr lang="de-CH" sz="2000" dirty="0">
                <a:latin typeface="Arial" charset="0"/>
                <a:cs typeface="Arial" charset="0"/>
              </a:rPr>
              <a:t>, Vienna 19.10.2023</a:t>
            </a:r>
          </a:p>
          <a:p>
            <a:pPr algn="ctr" eaLnBrk="1" hangingPunct="1"/>
            <a:r>
              <a:rPr lang="de-CH" sz="2000" dirty="0">
                <a:latin typeface="Arial" charset="0"/>
                <a:cs typeface="Arial" charset="0"/>
              </a:rPr>
              <a:t>		Dr. Anna Fill, State </a:t>
            </a:r>
            <a:r>
              <a:rPr lang="de-CH" sz="2000" dirty="0" err="1">
                <a:latin typeface="Arial" charset="0"/>
                <a:cs typeface="Arial" charset="0"/>
              </a:rPr>
              <a:t>Secretariat</a:t>
            </a:r>
            <a:r>
              <a:rPr lang="de-CH" sz="2000" dirty="0">
                <a:latin typeface="Arial" charset="0"/>
                <a:cs typeface="Arial" charset="0"/>
              </a:rPr>
              <a:t> </a:t>
            </a:r>
            <a:r>
              <a:rPr lang="de-CH" sz="2000" dirty="0" err="1">
                <a:latin typeface="Arial" charset="0"/>
                <a:cs typeface="Arial" charset="0"/>
              </a:rPr>
              <a:t>for</a:t>
            </a:r>
            <a:r>
              <a:rPr lang="de-CH" sz="2000" dirty="0">
                <a:latin typeface="Arial" charset="0"/>
                <a:cs typeface="Arial" charset="0"/>
              </a:rPr>
              <a:t> Education, Research and Innovation </a:t>
            </a:r>
          </a:p>
        </p:txBody>
      </p:sp>
      <p:pic>
        <p:nvPicPr>
          <p:cNvPr id="6" name="Picture 2" descr="Bild der Schweizerfahne in den Bergen">
            <a:extLst>
              <a:ext uri="{FF2B5EF4-FFF2-40B4-BE49-F238E27FC236}">
                <a16:creationId xmlns:a16="http://schemas.microsoft.com/office/drawing/2014/main" id="{5CAEE9E0-DAE0-422F-BF4A-08B201D81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13" y="2924944"/>
            <a:ext cx="2663973" cy="18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EB125-1781-49ED-ACAB-62845FD37E64}"/>
              </a:ext>
            </a:extLst>
          </p:cNvPr>
          <p:cNvSpPr>
            <a:spLocks noGrp="1"/>
          </p:cNvSpPr>
          <p:nvPr>
            <p:ph type="ctrTitle"/>
          </p:nvPr>
        </p:nvSpPr>
        <p:spPr/>
        <p:txBody>
          <a:bodyPr/>
          <a:lstStyle/>
          <a:p>
            <a:r>
              <a:rPr lang="fr-CH" dirty="0"/>
              <a:t>New </a:t>
            </a:r>
            <a:r>
              <a:rPr lang="fr-CH" dirty="0" err="1"/>
              <a:t>Governance</a:t>
            </a:r>
            <a:r>
              <a:rPr lang="fr-CH" dirty="0"/>
              <a:t> model: The STRATCO</a:t>
            </a:r>
            <a:endParaRPr lang="en-GB" dirty="0"/>
          </a:p>
        </p:txBody>
      </p:sp>
      <p:sp>
        <p:nvSpPr>
          <p:cNvPr id="3" name="Inhaltsplatzhalter 2">
            <a:extLst>
              <a:ext uri="{FF2B5EF4-FFF2-40B4-BE49-F238E27FC236}">
                <a16:creationId xmlns:a16="http://schemas.microsoft.com/office/drawing/2014/main" id="{681D93A3-3385-45A8-88E5-6FD8954F2A44}"/>
              </a:ext>
            </a:extLst>
          </p:cNvPr>
          <p:cNvSpPr>
            <a:spLocks noGrp="1"/>
          </p:cNvSpPr>
          <p:nvPr>
            <p:ph sz="quarter" idx="12"/>
          </p:nvPr>
        </p:nvSpPr>
        <p:spPr/>
        <p:txBody>
          <a:bodyPr/>
          <a:lstStyle/>
          <a:p>
            <a:endParaRPr lang="en-GB"/>
          </a:p>
        </p:txBody>
      </p:sp>
      <p:sp>
        <p:nvSpPr>
          <p:cNvPr id="4" name="Foliennummernplatzhalter 3">
            <a:extLst>
              <a:ext uri="{FF2B5EF4-FFF2-40B4-BE49-F238E27FC236}">
                <a16:creationId xmlns:a16="http://schemas.microsoft.com/office/drawing/2014/main" id="{57CA356F-E198-4349-80EF-5D5EEA59545D}"/>
              </a:ext>
            </a:extLst>
          </p:cNvPr>
          <p:cNvSpPr>
            <a:spLocks noGrp="1"/>
          </p:cNvSpPr>
          <p:nvPr>
            <p:ph type="sldNum" sz="quarter" idx="13"/>
          </p:nvPr>
        </p:nvSpPr>
        <p:spPr/>
        <p:txBody>
          <a:bodyPr/>
          <a:lstStyle/>
          <a:p>
            <a:pPr>
              <a:defRPr/>
            </a:pPr>
            <a:fld id="{ECC05C5A-8358-4049-9262-F893FD3E712D}" type="slidenum">
              <a:rPr lang="de-CH" smtClean="0"/>
              <a:pPr>
                <a:defRPr/>
              </a:pPr>
              <a:t>10</a:t>
            </a:fld>
            <a:endParaRPr lang="de-CH" dirty="0"/>
          </a:p>
        </p:txBody>
      </p:sp>
      <p:pic>
        <p:nvPicPr>
          <p:cNvPr id="6" name="Grafik 5">
            <a:extLst>
              <a:ext uri="{FF2B5EF4-FFF2-40B4-BE49-F238E27FC236}">
                <a16:creationId xmlns:a16="http://schemas.microsoft.com/office/drawing/2014/main" id="{7EAC69F2-C7FC-4152-AB31-BFB7BC4487A5}"/>
              </a:ext>
            </a:extLst>
          </p:cNvPr>
          <p:cNvPicPr>
            <a:picLocks noChangeAspect="1"/>
          </p:cNvPicPr>
          <p:nvPr/>
        </p:nvPicPr>
        <p:blipFill>
          <a:blip r:embed="rId3"/>
          <a:stretch>
            <a:fillRect/>
          </a:stretch>
        </p:blipFill>
        <p:spPr>
          <a:xfrm>
            <a:off x="467544" y="1918688"/>
            <a:ext cx="8583223" cy="4296375"/>
          </a:xfrm>
          <a:prstGeom prst="rect">
            <a:avLst/>
          </a:prstGeom>
        </p:spPr>
      </p:pic>
    </p:spTree>
    <p:extLst>
      <p:ext uri="{BB962C8B-B14F-4D97-AF65-F5344CB8AC3E}">
        <p14:creationId xmlns:p14="http://schemas.microsoft.com/office/powerpoint/2010/main" val="2308929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9D1B5-77A0-47A3-8C3D-4B6CEC41E0A5}"/>
              </a:ext>
            </a:extLst>
          </p:cNvPr>
          <p:cNvSpPr>
            <a:spLocks noGrp="1"/>
          </p:cNvSpPr>
          <p:nvPr>
            <p:ph type="ctrTitle"/>
          </p:nvPr>
        </p:nvSpPr>
        <p:spPr/>
        <p:txBody>
          <a:bodyPr/>
          <a:lstStyle/>
          <a:p>
            <a:r>
              <a:rPr lang="en-GB" dirty="0"/>
              <a:t>Results </a:t>
            </a:r>
          </a:p>
        </p:txBody>
      </p:sp>
      <p:sp>
        <p:nvSpPr>
          <p:cNvPr id="3" name="Inhaltsplatzhalter 2">
            <a:extLst>
              <a:ext uri="{FF2B5EF4-FFF2-40B4-BE49-F238E27FC236}">
                <a16:creationId xmlns:a16="http://schemas.microsoft.com/office/drawing/2014/main" id="{017DC2A4-4A81-44B2-904C-4AD4A3D9EB6A}"/>
              </a:ext>
            </a:extLst>
          </p:cNvPr>
          <p:cNvSpPr>
            <a:spLocks noGrp="1"/>
          </p:cNvSpPr>
          <p:nvPr>
            <p:ph sz="quarter" idx="12"/>
          </p:nvPr>
        </p:nvSpPr>
        <p:spPr>
          <a:xfrm>
            <a:off x="1214414" y="1052736"/>
            <a:ext cx="7215187" cy="2304257"/>
          </a:xfrm>
        </p:spPr>
        <p:txBody>
          <a:bodyPr/>
          <a:lstStyle/>
          <a:p>
            <a:pPr>
              <a:lnSpc>
                <a:spcPct val="150000"/>
              </a:lnSpc>
              <a:buFont typeface="Wingdings" panose="05000000000000000000" pitchFamily="2" charset="2"/>
              <a:buChar char="Ø"/>
            </a:pPr>
            <a:r>
              <a:rPr lang="en-GB" dirty="0"/>
              <a:t>Open Access</a:t>
            </a:r>
          </a:p>
          <a:p>
            <a:pPr>
              <a:lnSpc>
                <a:spcPct val="150000"/>
              </a:lnSpc>
              <a:buFont typeface="Wingdings" panose="05000000000000000000" pitchFamily="2" charset="2"/>
              <a:buChar char="Ø"/>
            </a:pPr>
            <a:r>
              <a:rPr lang="en-GB" dirty="0"/>
              <a:t>New Governance Structure of </a:t>
            </a:r>
            <a:r>
              <a:rPr lang="en-GB" dirty="0" err="1"/>
              <a:t>StratCo</a:t>
            </a:r>
            <a:r>
              <a:rPr lang="en-GB" dirty="0"/>
              <a:t> (Cluster Approach, strong focus and inclusion of researcher) </a:t>
            </a:r>
          </a:p>
          <a:p>
            <a:pPr>
              <a:lnSpc>
                <a:spcPct val="150000"/>
              </a:lnSpc>
              <a:buFont typeface="Wingdings" panose="05000000000000000000" pitchFamily="2" charset="2"/>
              <a:buChar char="Ø"/>
            </a:pPr>
            <a:r>
              <a:rPr lang="en-US" dirty="0"/>
              <a:t> There is a general perception that EOSC is becoming more and more important in CH (CH </a:t>
            </a:r>
            <a:r>
              <a:rPr lang="en-US" dirty="0" err="1"/>
              <a:t>organisations</a:t>
            </a:r>
            <a:r>
              <a:rPr lang="en-US" dirty="0"/>
              <a:t> are asking themselves how they should adapt to EOSC). </a:t>
            </a:r>
          </a:p>
          <a:p>
            <a:pPr>
              <a:lnSpc>
                <a:spcPct val="150000"/>
              </a:lnSpc>
              <a:buFont typeface="Wingdings" panose="05000000000000000000" pitchFamily="2" charset="2"/>
              <a:buChar char="Ø"/>
            </a:pPr>
            <a:r>
              <a:rPr lang="en-US" dirty="0"/>
              <a:t>Open Science becomes more and more important in CH. </a:t>
            </a:r>
          </a:p>
          <a:p>
            <a:pPr>
              <a:lnSpc>
                <a:spcPct val="150000"/>
              </a:lnSpc>
              <a:buFont typeface="Wingdings" panose="05000000000000000000" pitchFamily="2" charset="2"/>
              <a:buChar char="Ø"/>
            </a:pPr>
            <a:r>
              <a:rPr lang="en-US" dirty="0"/>
              <a:t>Impetus to adopt FAIR principles</a:t>
            </a:r>
          </a:p>
          <a:p>
            <a:pPr>
              <a:lnSpc>
                <a:spcPct val="150000"/>
              </a:lnSpc>
              <a:buFont typeface="Wingdings" panose="05000000000000000000" pitchFamily="2" charset="2"/>
              <a:buChar char="Ø"/>
            </a:pPr>
            <a:r>
              <a:rPr lang="en-US" dirty="0"/>
              <a:t>Formation of networks and vessels for exchange (EOSC </a:t>
            </a:r>
            <a:r>
              <a:rPr lang="en-US" dirty="0" err="1"/>
              <a:t>TFses</a:t>
            </a:r>
            <a:r>
              <a:rPr lang="en-US" dirty="0"/>
              <a:t>, Nodes, FAIR Metadata, etc.).</a:t>
            </a:r>
            <a:endParaRPr lang="en-GB" dirty="0"/>
          </a:p>
          <a:p>
            <a:pPr>
              <a:lnSpc>
                <a:spcPct val="150000"/>
              </a:lnSpc>
              <a:buFont typeface="Wingdings" panose="05000000000000000000" pitchFamily="2" charset="2"/>
              <a:buChar char="Ø"/>
            </a:pPr>
            <a:endParaRPr lang="en-GB" dirty="0"/>
          </a:p>
          <a:p>
            <a:pPr>
              <a:buFont typeface="Wingdings" panose="05000000000000000000" pitchFamily="2" charset="2"/>
              <a:buChar char="Ø"/>
            </a:pPr>
            <a:endParaRPr lang="en-GB" dirty="0"/>
          </a:p>
          <a:p>
            <a:endParaRPr lang="en-GB" dirty="0"/>
          </a:p>
          <a:p>
            <a:endParaRPr lang="en-GB" dirty="0"/>
          </a:p>
        </p:txBody>
      </p:sp>
      <p:sp>
        <p:nvSpPr>
          <p:cNvPr id="4" name="Foliennummernplatzhalter 3">
            <a:extLst>
              <a:ext uri="{FF2B5EF4-FFF2-40B4-BE49-F238E27FC236}">
                <a16:creationId xmlns:a16="http://schemas.microsoft.com/office/drawing/2014/main" id="{008771ED-EC3B-4F37-8320-EC0D26C026CE}"/>
              </a:ext>
            </a:extLst>
          </p:cNvPr>
          <p:cNvSpPr>
            <a:spLocks noGrp="1"/>
          </p:cNvSpPr>
          <p:nvPr>
            <p:ph type="sldNum" sz="quarter" idx="13"/>
          </p:nvPr>
        </p:nvSpPr>
        <p:spPr/>
        <p:txBody>
          <a:bodyPr/>
          <a:lstStyle/>
          <a:p>
            <a:pPr>
              <a:defRPr/>
            </a:pPr>
            <a:fld id="{ECC05C5A-8358-4049-9262-F893FD3E712D}" type="slidenum">
              <a:rPr lang="de-CH" smtClean="0"/>
              <a:pPr>
                <a:defRPr/>
              </a:pPr>
              <a:t>11</a:t>
            </a:fld>
            <a:endParaRPr lang="de-CH" dirty="0"/>
          </a:p>
        </p:txBody>
      </p:sp>
    </p:spTree>
    <p:extLst>
      <p:ext uri="{BB962C8B-B14F-4D97-AF65-F5344CB8AC3E}">
        <p14:creationId xmlns:p14="http://schemas.microsoft.com/office/powerpoint/2010/main" val="2128887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AA6E19-CFA4-42C4-8C00-AB186E3D47A2}"/>
              </a:ext>
            </a:extLst>
          </p:cNvPr>
          <p:cNvSpPr>
            <a:spLocks noGrp="1"/>
          </p:cNvSpPr>
          <p:nvPr>
            <p:ph type="ctrTitle"/>
          </p:nvPr>
        </p:nvSpPr>
        <p:spPr>
          <a:xfrm>
            <a:off x="1214414" y="500042"/>
            <a:ext cx="7174010" cy="714379"/>
          </a:xfrm>
        </p:spPr>
        <p:txBody>
          <a:bodyPr/>
          <a:lstStyle/>
          <a:p>
            <a:r>
              <a:rPr lang="en-GB" sz="3200" dirty="0">
                <a:effectLst/>
                <a:latin typeface="+mj-lt"/>
                <a:ea typeface="Times New Roman" panose="02020603050405020304" pitchFamily="18" charset="0"/>
              </a:rPr>
              <a:t>Objectives of CH ORD Strategy &amp; EOSC</a:t>
            </a:r>
            <a:br>
              <a:rPr lang="en-GB" sz="3200" dirty="0"/>
            </a:br>
            <a:endParaRPr lang="en-GB" dirty="0"/>
          </a:p>
        </p:txBody>
      </p:sp>
      <p:sp>
        <p:nvSpPr>
          <p:cNvPr id="3" name="Inhaltsplatzhalter 2">
            <a:extLst>
              <a:ext uri="{FF2B5EF4-FFF2-40B4-BE49-F238E27FC236}">
                <a16:creationId xmlns:a16="http://schemas.microsoft.com/office/drawing/2014/main" id="{D016751B-3618-4494-AC48-D635DADE450A}"/>
              </a:ext>
            </a:extLst>
          </p:cNvPr>
          <p:cNvSpPr>
            <a:spLocks noGrp="1"/>
          </p:cNvSpPr>
          <p:nvPr>
            <p:ph sz="quarter" idx="12"/>
          </p:nvPr>
        </p:nvSpPr>
        <p:spPr>
          <a:xfrm>
            <a:off x="526257" y="1844824"/>
            <a:ext cx="4693815" cy="1008112"/>
          </a:xfrm>
        </p:spPr>
        <p:txBody>
          <a:bodyPr/>
          <a:lstStyle/>
          <a:p>
            <a:pPr>
              <a:spcAft>
                <a:spcPts val="900"/>
              </a:spcAft>
            </a:pPr>
            <a:r>
              <a:rPr lang="en-CH" sz="1800" dirty="0"/>
              <a:t>Obj</a:t>
            </a:r>
            <a:r>
              <a:rPr lang="en-GB" sz="1800" dirty="0"/>
              <a:t>.</a:t>
            </a:r>
            <a:r>
              <a:rPr lang="en-CH" sz="1800" dirty="0"/>
              <a:t> A: Support researchers and research </a:t>
            </a:r>
            <a:r>
              <a:rPr lang="en-GB" sz="1800" dirty="0"/>
              <a:t>	</a:t>
            </a:r>
            <a:r>
              <a:rPr lang="en-CH" sz="1800" dirty="0"/>
              <a:t>communities in imagining and</a:t>
            </a:r>
            <a:r>
              <a:rPr lang="en-GB" sz="1800" dirty="0"/>
              <a:t> 	</a:t>
            </a:r>
            <a:r>
              <a:rPr lang="en-CH" sz="1800" dirty="0"/>
              <a:t>adopting ORD practices </a:t>
            </a:r>
            <a:endParaRPr lang="en-GB" sz="1800" dirty="0"/>
          </a:p>
          <a:p>
            <a:pPr>
              <a:spcAft>
                <a:spcPts val="900"/>
              </a:spcAft>
            </a:pPr>
            <a:r>
              <a:rPr lang="en-CH" sz="1800" dirty="0"/>
              <a:t>Obj</a:t>
            </a:r>
            <a:r>
              <a:rPr lang="en-GB" sz="1800" dirty="0"/>
              <a:t>.</a:t>
            </a:r>
            <a:r>
              <a:rPr lang="en-CH" sz="1800" dirty="0"/>
              <a:t> B: Development, promotion, and </a:t>
            </a:r>
            <a:r>
              <a:rPr lang="en-GB" sz="1800" dirty="0"/>
              <a:t>	</a:t>
            </a:r>
            <a:r>
              <a:rPr lang="en-CH" sz="1800" dirty="0"/>
              <a:t>maintenance of financially </a:t>
            </a:r>
            <a:r>
              <a:rPr lang="en-GB" sz="1800" dirty="0"/>
              <a:t>	</a:t>
            </a:r>
            <a:r>
              <a:rPr lang="en-CH" sz="1800" dirty="0"/>
              <a:t>sustainable basic infrastructures and </a:t>
            </a:r>
            <a:r>
              <a:rPr lang="en-GB" sz="1800" dirty="0"/>
              <a:t>	</a:t>
            </a:r>
            <a:r>
              <a:rPr lang="en-CH" sz="1800" dirty="0"/>
              <a:t>services for all researchers </a:t>
            </a:r>
            <a:endParaRPr lang="en-GB" sz="1800" dirty="0"/>
          </a:p>
          <a:p>
            <a:pPr>
              <a:spcAft>
                <a:spcPts val="900"/>
              </a:spcAft>
            </a:pPr>
            <a:r>
              <a:rPr lang="en-CH" sz="1800" dirty="0"/>
              <a:t>Obj</a:t>
            </a:r>
            <a:r>
              <a:rPr lang="en-GB" sz="1800" dirty="0"/>
              <a:t>.</a:t>
            </a:r>
            <a:r>
              <a:rPr lang="en-CH" sz="1800" dirty="0"/>
              <a:t> C: Equipping researchers for ORD</a:t>
            </a:r>
            <a:r>
              <a:rPr lang="en-GB" sz="1800" dirty="0"/>
              <a:t>-</a:t>
            </a:r>
            <a:r>
              <a:rPr lang="en-CH" sz="1800" dirty="0"/>
              <a:t>skills </a:t>
            </a:r>
            <a:r>
              <a:rPr lang="en-GB" sz="1800" dirty="0"/>
              <a:t>	</a:t>
            </a:r>
            <a:r>
              <a:rPr lang="en-CH" sz="1800" dirty="0"/>
              <a:t>development and exchange</a:t>
            </a:r>
            <a:r>
              <a:rPr lang="en-GB" sz="1800" dirty="0"/>
              <a:t> </a:t>
            </a:r>
            <a:r>
              <a:rPr lang="en-CH" sz="1800" dirty="0"/>
              <a:t>of best </a:t>
            </a:r>
            <a:r>
              <a:rPr lang="en-GB" sz="1800" dirty="0"/>
              <a:t>	</a:t>
            </a:r>
            <a:r>
              <a:rPr lang="en-CH" sz="1800" dirty="0"/>
              <a:t>practices  </a:t>
            </a:r>
            <a:endParaRPr lang="en-GB" sz="1800" dirty="0"/>
          </a:p>
          <a:p>
            <a:pPr>
              <a:spcAft>
                <a:spcPts val="900"/>
              </a:spcAft>
            </a:pPr>
            <a:r>
              <a:rPr lang="en-CH" sz="1800" dirty="0"/>
              <a:t>Obj</a:t>
            </a:r>
            <a:r>
              <a:rPr lang="en-GB" sz="1800" dirty="0"/>
              <a:t>.</a:t>
            </a:r>
            <a:r>
              <a:rPr lang="en-CH" sz="1800" dirty="0"/>
              <a:t> D: Building up systemic und supportive </a:t>
            </a:r>
            <a:r>
              <a:rPr lang="en-GB" sz="1800" dirty="0"/>
              <a:t>	</a:t>
            </a:r>
            <a:r>
              <a:rPr lang="en-CH" sz="1800" dirty="0"/>
              <a:t>conditions for institutions and</a:t>
            </a:r>
            <a:r>
              <a:rPr lang="en-GB" sz="1800" dirty="0"/>
              <a:t> 	</a:t>
            </a:r>
            <a:r>
              <a:rPr lang="en-CH" sz="1800" dirty="0"/>
              <a:t>research communities </a:t>
            </a:r>
          </a:p>
          <a:p>
            <a:endParaRPr lang="en-GB" dirty="0"/>
          </a:p>
        </p:txBody>
      </p:sp>
      <p:sp>
        <p:nvSpPr>
          <p:cNvPr id="4" name="Foliennummernplatzhalter 3">
            <a:extLst>
              <a:ext uri="{FF2B5EF4-FFF2-40B4-BE49-F238E27FC236}">
                <a16:creationId xmlns:a16="http://schemas.microsoft.com/office/drawing/2014/main" id="{C109AF5C-81A2-4000-8C27-727DC92CC693}"/>
              </a:ext>
            </a:extLst>
          </p:cNvPr>
          <p:cNvSpPr>
            <a:spLocks noGrp="1"/>
          </p:cNvSpPr>
          <p:nvPr>
            <p:ph type="sldNum" sz="quarter" idx="13"/>
          </p:nvPr>
        </p:nvSpPr>
        <p:spPr/>
        <p:txBody>
          <a:bodyPr/>
          <a:lstStyle/>
          <a:p>
            <a:pPr>
              <a:defRPr/>
            </a:pPr>
            <a:fld id="{ECC05C5A-8358-4049-9262-F893FD3E712D}" type="slidenum">
              <a:rPr lang="de-CH" smtClean="0"/>
              <a:pPr>
                <a:defRPr/>
              </a:pPr>
              <a:t>12</a:t>
            </a:fld>
            <a:endParaRPr lang="de-CH" dirty="0"/>
          </a:p>
        </p:txBody>
      </p:sp>
      <p:sp>
        <p:nvSpPr>
          <p:cNvPr id="6" name="TextBox 118">
            <a:extLst>
              <a:ext uri="{FF2B5EF4-FFF2-40B4-BE49-F238E27FC236}">
                <a16:creationId xmlns:a16="http://schemas.microsoft.com/office/drawing/2014/main" id="{1D570F07-C353-4445-97DF-796D6F6382D1}"/>
              </a:ext>
            </a:extLst>
          </p:cNvPr>
          <p:cNvSpPr txBox="1"/>
          <p:nvPr/>
        </p:nvSpPr>
        <p:spPr>
          <a:xfrm>
            <a:off x="5508104" y="1844824"/>
            <a:ext cx="3350146" cy="4201150"/>
          </a:xfrm>
          <a:prstGeom prst="rect">
            <a:avLst/>
          </a:prstGeom>
          <a:noFill/>
        </p:spPr>
        <p:txBody>
          <a:bodyPr wrap="square">
            <a:spAutoFit/>
          </a:bodyPr>
          <a:lstStyle/>
          <a:p>
            <a:pPr>
              <a:spcAft>
                <a:spcPts val="900"/>
              </a:spcAft>
            </a:pPr>
            <a:r>
              <a:rPr lang="en-CH" dirty="0"/>
              <a:t>Obj</a:t>
            </a:r>
            <a:r>
              <a:rPr lang="en-GB" dirty="0"/>
              <a:t>.</a:t>
            </a:r>
            <a:r>
              <a:rPr lang="en-CH" dirty="0"/>
              <a:t> </a:t>
            </a:r>
            <a:r>
              <a:rPr lang="en-GB" dirty="0"/>
              <a:t>1</a:t>
            </a:r>
            <a:r>
              <a:rPr lang="en-CH" dirty="0"/>
              <a:t>: </a:t>
            </a:r>
            <a:r>
              <a:rPr lang="en-GB" dirty="0"/>
              <a:t>Ensure that Open Science practices and skills are rewarded and taught, becoming the ‘new normal’</a:t>
            </a:r>
          </a:p>
          <a:p>
            <a:pPr>
              <a:spcAft>
                <a:spcPts val="900"/>
              </a:spcAft>
            </a:pPr>
            <a:r>
              <a:rPr lang="en-CH" dirty="0"/>
              <a:t>Obj</a:t>
            </a:r>
            <a:r>
              <a:rPr lang="en-GB" dirty="0"/>
              <a:t>.</a:t>
            </a:r>
            <a:r>
              <a:rPr lang="en-CH" dirty="0"/>
              <a:t> </a:t>
            </a:r>
            <a:r>
              <a:rPr lang="en-GB" dirty="0"/>
              <a:t>2</a:t>
            </a:r>
            <a:r>
              <a:rPr lang="en-CH" dirty="0"/>
              <a:t>: </a:t>
            </a:r>
            <a:r>
              <a:rPr lang="en-GB" dirty="0"/>
              <a:t>Enable the definition of standards, and the development of tools and services, to allow researchers to find, access, reuse and combine results</a:t>
            </a:r>
            <a:r>
              <a:rPr lang="en-CH" dirty="0"/>
              <a:t> </a:t>
            </a:r>
            <a:endParaRPr lang="en-GB" dirty="0"/>
          </a:p>
          <a:p>
            <a:pPr>
              <a:spcAft>
                <a:spcPts val="900"/>
              </a:spcAft>
            </a:pPr>
            <a:r>
              <a:rPr lang="en-CH" dirty="0"/>
              <a:t>Obj</a:t>
            </a:r>
            <a:r>
              <a:rPr lang="en-GB" dirty="0"/>
              <a:t>.</a:t>
            </a:r>
            <a:r>
              <a:rPr lang="en-CH" dirty="0"/>
              <a:t> </a:t>
            </a:r>
            <a:r>
              <a:rPr lang="en-GB" dirty="0"/>
              <a:t>3</a:t>
            </a:r>
            <a:r>
              <a:rPr lang="en-CH" dirty="0"/>
              <a:t>: </a:t>
            </a:r>
            <a:r>
              <a:rPr lang="en-GB" dirty="0"/>
              <a:t>Establish a sustainable and federated infrastructure enabling open sharing of scientific results</a:t>
            </a:r>
            <a:r>
              <a:rPr lang="en-CH" dirty="0"/>
              <a:t>  </a:t>
            </a:r>
            <a:endParaRPr lang="en-GB" dirty="0"/>
          </a:p>
        </p:txBody>
      </p:sp>
      <p:sp>
        <p:nvSpPr>
          <p:cNvPr id="7" name="Rechteck 6">
            <a:extLst>
              <a:ext uri="{FF2B5EF4-FFF2-40B4-BE49-F238E27FC236}">
                <a16:creationId xmlns:a16="http://schemas.microsoft.com/office/drawing/2014/main" id="{A451E90C-5CEA-437B-A1B6-59AF1C34312B}"/>
              </a:ext>
            </a:extLst>
          </p:cNvPr>
          <p:cNvSpPr/>
          <p:nvPr/>
        </p:nvSpPr>
        <p:spPr>
          <a:xfrm>
            <a:off x="1475656" y="1214421"/>
            <a:ext cx="2808312" cy="34237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ORD Goals </a:t>
            </a:r>
          </a:p>
        </p:txBody>
      </p:sp>
      <p:sp>
        <p:nvSpPr>
          <p:cNvPr id="9" name="Rechteck 8">
            <a:extLst>
              <a:ext uri="{FF2B5EF4-FFF2-40B4-BE49-F238E27FC236}">
                <a16:creationId xmlns:a16="http://schemas.microsoft.com/office/drawing/2014/main" id="{F8CA90D5-CEC7-44AB-BA7F-4C3863058474}"/>
              </a:ext>
            </a:extLst>
          </p:cNvPr>
          <p:cNvSpPr/>
          <p:nvPr/>
        </p:nvSpPr>
        <p:spPr>
          <a:xfrm>
            <a:off x="5652120" y="1224313"/>
            <a:ext cx="2431157" cy="34237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EOSC Goals</a:t>
            </a:r>
          </a:p>
        </p:txBody>
      </p:sp>
    </p:spTree>
    <p:extLst>
      <p:ext uri="{BB962C8B-B14F-4D97-AF65-F5344CB8AC3E}">
        <p14:creationId xmlns:p14="http://schemas.microsoft.com/office/powerpoint/2010/main" val="242751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90CE8-0108-48F8-8CAF-834EE167099E}"/>
              </a:ext>
            </a:extLst>
          </p:cNvPr>
          <p:cNvSpPr>
            <a:spLocks noGrp="1"/>
          </p:cNvSpPr>
          <p:nvPr>
            <p:ph type="ctrTitle"/>
          </p:nvPr>
        </p:nvSpPr>
        <p:spPr/>
        <p:txBody>
          <a:bodyPr/>
          <a:lstStyle/>
          <a:p>
            <a:r>
              <a:rPr lang="en-GB" dirty="0"/>
              <a:t>Status Quo and future task and plan  </a:t>
            </a:r>
          </a:p>
        </p:txBody>
      </p:sp>
      <p:sp>
        <p:nvSpPr>
          <p:cNvPr id="3" name="Inhaltsplatzhalter 2">
            <a:extLst>
              <a:ext uri="{FF2B5EF4-FFF2-40B4-BE49-F238E27FC236}">
                <a16:creationId xmlns:a16="http://schemas.microsoft.com/office/drawing/2014/main" id="{68895DC5-2112-4D8B-BA9D-79590E76E766}"/>
              </a:ext>
            </a:extLst>
          </p:cNvPr>
          <p:cNvSpPr>
            <a:spLocks noGrp="1"/>
          </p:cNvSpPr>
          <p:nvPr>
            <p:ph sz="quarter" idx="12"/>
          </p:nvPr>
        </p:nvSpPr>
        <p:spPr>
          <a:xfrm>
            <a:off x="1214414" y="1571612"/>
            <a:ext cx="7215187" cy="3657587"/>
          </a:xfrm>
        </p:spPr>
        <p:txBody>
          <a:bodyPr/>
          <a:lstStyle/>
          <a:p>
            <a:pPr>
              <a:buFont typeface="Wingdings" panose="05000000000000000000" pitchFamily="2" charset="2"/>
              <a:buChar char="Ø"/>
            </a:pPr>
            <a:r>
              <a:rPr lang="en-GB" dirty="0"/>
              <a:t>Stronger alignment of ORD and EOSC activities in CH =&gt; ORD and EOSC are very complimentary; ORD focuses strongly also </a:t>
            </a:r>
            <a:r>
              <a:rPr lang="en-US" dirty="0"/>
              <a:t>on incentives and rewards for researchers, career advancement, ethics and dual use problems, while EOSC focuses also strongly on the infrastructure and provider perspective</a:t>
            </a:r>
            <a:endParaRPr lang="en-GB" dirty="0"/>
          </a:p>
          <a:p>
            <a:pPr>
              <a:buFont typeface="Wingdings" panose="05000000000000000000" pitchFamily="2" charset="2"/>
              <a:buChar char="Ø"/>
            </a:pPr>
            <a:endParaRPr lang="en-GB" dirty="0"/>
          </a:p>
          <a:p>
            <a:pPr>
              <a:buFont typeface="Wingdings" panose="05000000000000000000" pitchFamily="2" charset="2"/>
              <a:buChar char="Ø"/>
            </a:pPr>
            <a:r>
              <a:rPr lang="en-GB" dirty="0"/>
              <a:t>EOSC CH Nodes </a:t>
            </a:r>
          </a:p>
          <a:p>
            <a:pPr>
              <a:buFont typeface="Wingdings" panose="05000000000000000000" pitchFamily="2" charset="2"/>
              <a:buChar char="Ø"/>
            </a:pPr>
            <a:endParaRPr lang="en-GB" dirty="0"/>
          </a:p>
          <a:p>
            <a:pPr>
              <a:buFont typeface="Wingdings" panose="05000000000000000000" pitchFamily="2" charset="2"/>
              <a:buChar char="Ø"/>
            </a:pPr>
            <a:r>
              <a:rPr lang="en-GB" dirty="0"/>
              <a:t>Continuous support and motivation for CH actors in EOSC and Open Science Policies in General </a:t>
            </a:r>
          </a:p>
          <a:p>
            <a:pPr>
              <a:buFont typeface="Wingdings" panose="05000000000000000000" pitchFamily="2" charset="2"/>
              <a:buChar char="Ø"/>
            </a:pPr>
            <a:endParaRPr lang="en-GB" dirty="0"/>
          </a:p>
          <a:p>
            <a:pPr>
              <a:buFont typeface="Wingdings" panose="05000000000000000000" pitchFamily="2" charset="2"/>
              <a:buChar char="Ø"/>
            </a:pPr>
            <a:r>
              <a:rPr lang="en-GB" dirty="0"/>
              <a:t>HEU association </a:t>
            </a:r>
          </a:p>
        </p:txBody>
      </p:sp>
      <p:sp>
        <p:nvSpPr>
          <p:cNvPr id="4" name="Foliennummernplatzhalter 3">
            <a:extLst>
              <a:ext uri="{FF2B5EF4-FFF2-40B4-BE49-F238E27FC236}">
                <a16:creationId xmlns:a16="http://schemas.microsoft.com/office/drawing/2014/main" id="{0AE6D03F-7F28-4B3A-B1E1-83CC2761674D}"/>
              </a:ext>
            </a:extLst>
          </p:cNvPr>
          <p:cNvSpPr>
            <a:spLocks noGrp="1"/>
          </p:cNvSpPr>
          <p:nvPr>
            <p:ph type="sldNum" sz="quarter" idx="13"/>
          </p:nvPr>
        </p:nvSpPr>
        <p:spPr/>
        <p:txBody>
          <a:bodyPr/>
          <a:lstStyle/>
          <a:p>
            <a:pPr>
              <a:defRPr/>
            </a:pPr>
            <a:fld id="{ECC05C5A-8358-4049-9262-F893FD3E712D}" type="slidenum">
              <a:rPr lang="de-CH" smtClean="0"/>
              <a:pPr>
                <a:defRPr/>
              </a:pPr>
              <a:t>13</a:t>
            </a:fld>
            <a:endParaRPr lang="de-CH" dirty="0"/>
          </a:p>
        </p:txBody>
      </p:sp>
    </p:spTree>
    <p:extLst>
      <p:ext uri="{BB962C8B-B14F-4D97-AF65-F5344CB8AC3E}">
        <p14:creationId xmlns:p14="http://schemas.microsoft.com/office/powerpoint/2010/main" val="3343492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2C94AD-6377-49CF-867B-A997C84081E1}"/>
              </a:ext>
            </a:extLst>
          </p:cNvPr>
          <p:cNvSpPr>
            <a:spLocks noGrp="1"/>
          </p:cNvSpPr>
          <p:nvPr>
            <p:ph type="ctrTitle"/>
          </p:nvPr>
        </p:nvSpPr>
        <p:spPr/>
        <p:txBody>
          <a:bodyPr/>
          <a:lstStyle/>
          <a:p>
            <a:r>
              <a:rPr lang="en-GB" dirty="0"/>
              <a:t>Thank you very much! </a:t>
            </a:r>
          </a:p>
        </p:txBody>
      </p:sp>
      <p:sp>
        <p:nvSpPr>
          <p:cNvPr id="3" name="Inhaltsplatzhalter 2">
            <a:extLst>
              <a:ext uri="{FF2B5EF4-FFF2-40B4-BE49-F238E27FC236}">
                <a16:creationId xmlns:a16="http://schemas.microsoft.com/office/drawing/2014/main" id="{444E310B-438B-4D5F-A198-29C8FC3BD142}"/>
              </a:ext>
            </a:extLst>
          </p:cNvPr>
          <p:cNvSpPr>
            <a:spLocks noGrp="1"/>
          </p:cNvSpPr>
          <p:nvPr>
            <p:ph sz="quarter" idx="12"/>
          </p:nvPr>
        </p:nvSpPr>
        <p:spPr>
          <a:xfrm>
            <a:off x="755576" y="1571613"/>
            <a:ext cx="7674025" cy="1857388"/>
          </a:xfrm>
        </p:spPr>
        <p:txBody>
          <a:bodyPr/>
          <a:lstStyle/>
          <a:p>
            <a:endParaRPr lang="en-GB" dirty="0"/>
          </a:p>
          <a:p>
            <a:r>
              <a:rPr lang="de-CH" sz="1800" b="1" dirty="0">
                <a:effectLst/>
                <a:latin typeface="Arial" panose="020B0604020202020204" pitchFamily="34" charset="0"/>
                <a:ea typeface="Times New Roman" panose="02020603050405020304" pitchFamily="18" charset="0"/>
                <a:cs typeface="Times New Roman" panose="02020603050405020304" pitchFamily="18" charset="0"/>
              </a:rPr>
              <a:t>Anna Fill, Dr.</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Scientific Advisor, International Research and Innovation Programmes</a:t>
            </a:r>
          </a:p>
          <a:p>
            <a:r>
              <a:rPr lang="de-CH" sz="1800" dirty="0">
                <a:effectLst/>
                <a:latin typeface="Arial" panose="020B0604020202020204" pitchFamily="34" charset="0"/>
                <a:ea typeface="Times New Roman" panose="02020603050405020304" pitchFamily="18" charset="0"/>
                <a:cs typeface="Times New Roman" panose="02020603050405020304" pitchFamily="18" charset="0"/>
              </a:rPr>
              <a:t>Einsteinstrasse 2, 3003 Bern, </a:t>
            </a:r>
            <a:r>
              <a:rPr lang="de-CH" sz="1800" dirty="0" err="1">
                <a:effectLst/>
                <a:latin typeface="Arial" panose="020B0604020202020204" pitchFamily="34" charset="0"/>
                <a:ea typeface="Times New Roman" panose="02020603050405020304" pitchFamily="18" charset="0"/>
                <a:cs typeface="Times New Roman" panose="02020603050405020304" pitchFamily="18" charset="0"/>
              </a:rPr>
              <a:t>Switzerland</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1800" dirty="0">
                <a:effectLst/>
                <a:latin typeface="Arial" panose="020B0604020202020204" pitchFamily="34" charset="0"/>
                <a:ea typeface="Times New Roman" panose="02020603050405020304" pitchFamily="18" charset="0"/>
                <a:cs typeface="Times New Roman" panose="02020603050405020304" pitchFamily="18" charset="0"/>
              </a:rPr>
              <a:t>Tel.      +41 58 485 08 83</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de-CH" sz="1800" dirty="0">
                <a:effectLst/>
                <a:latin typeface="Arial" panose="020B0604020202020204" pitchFamily="34" charset="0"/>
                <a:ea typeface="Times New Roman" panose="02020603050405020304" pitchFamily="18" charset="0"/>
                <a:cs typeface="Times New Roman" panose="02020603050405020304" pitchFamily="18" charset="0"/>
              </a:rPr>
              <a:t>Mobile  +41 79 155 71 99</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H"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
              </a:rPr>
              <a:t>anna.fill@sbfi.admin.ch</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State Secretariat for Education, Research and Innovation SERI </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International Programmes and </a:t>
            </a:r>
            <a:r>
              <a:rPr lang="en-US" sz="1800" dirty="0" err="1">
                <a:effectLst/>
                <a:latin typeface="Arial" panose="020B0604020202020204" pitchFamily="34" charset="0"/>
                <a:ea typeface="Times New Roman" panose="02020603050405020304" pitchFamily="18" charset="0"/>
                <a:cs typeface="Times New Roman" panose="02020603050405020304" pitchFamily="18" charset="0"/>
              </a:rPr>
              <a:t>Organisations</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en-US" sz="1800" dirty="0">
                <a:ea typeface="Times New Roman" panose="02020603050405020304" pitchFamily="18" charset="0"/>
                <a:cs typeface="Times New Roman" panose="02020603050405020304" pitchFamily="18" charset="0"/>
              </a:rPr>
              <a:t>Unit: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International Research and Innovation Programmes</a:t>
            </a:r>
          </a:p>
          <a:p>
            <a:endParaRPr lang="en-GB" dirty="0"/>
          </a:p>
        </p:txBody>
      </p:sp>
      <p:sp>
        <p:nvSpPr>
          <p:cNvPr id="4" name="Foliennummernplatzhalter 3">
            <a:extLst>
              <a:ext uri="{FF2B5EF4-FFF2-40B4-BE49-F238E27FC236}">
                <a16:creationId xmlns:a16="http://schemas.microsoft.com/office/drawing/2014/main" id="{498E687F-F594-49F9-9FA7-70EFDE6F538A}"/>
              </a:ext>
            </a:extLst>
          </p:cNvPr>
          <p:cNvSpPr>
            <a:spLocks noGrp="1"/>
          </p:cNvSpPr>
          <p:nvPr>
            <p:ph type="sldNum" sz="quarter" idx="13"/>
          </p:nvPr>
        </p:nvSpPr>
        <p:spPr/>
        <p:txBody>
          <a:bodyPr/>
          <a:lstStyle/>
          <a:p>
            <a:pPr>
              <a:defRPr/>
            </a:pPr>
            <a:fld id="{ECC05C5A-8358-4049-9262-F893FD3E712D}" type="slidenum">
              <a:rPr lang="de-CH" smtClean="0"/>
              <a:pPr>
                <a:defRPr/>
              </a:pPr>
              <a:t>14</a:t>
            </a:fld>
            <a:endParaRPr lang="de-CH" dirty="0"/>
          </a:p>
        </p:txBody>
      </p:sp>
    </p:spTree>
    <p:extLst>
      <p:ext uri="{BB962C8B-B14F-4D97-AF65-F5344CB8AC3E}">
        <p14:creationId xmlns:p14="http://schemas.microsoft.com/office/powerpoint/2010/main" val="301490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7B3AC-B806-4545-9251-2C8CEBB97F27}"/>
              </a:ext>
            </a:extLst>
          </p:cNvPr>
          <p:cNvSpPr>
            <a:spLocks noGrp="1"/>
          </p:cNvSpPr>
          <p:nvPr>
            <p:ph type="ctrTitle"/>
          </p:nvPr>
        </p:nvSpPr>
        <p:spPr/>
        <p:txBody>
          <a:bodyPr/>
          <a:lstStyle/>
          <a:p>
            <a:r>
              <a:rPr lang="en-GB" dirty="0"/>
              <a:t>Index</a:t>
            </a:r>
          </a:p>
        </p:txBody>
      </p:sp>
      <p:sp>
        <p:nvSpPr>
          <p:cNvPr id="4" name="Foliennummernplatzhalter 3">
            <a:extLst>
              <a:ext uri="{FF2B5EF4-FFF2-40B4-BE49-F238E27FC236}">
                <a16:creationId xmlns:a16="http://schemas.microsoft.com/office/drawing/2014/main" id="{8EA55279-31A2-4506-9125-51A418B674BE}"/>
              </a:ext>
            </a:extLst>
          </p:cNvPr>
          <p:cNvSpPr>
            <a:spLocks noGrp="1"/>
          </p:cNvSpPr>
          <p:nvPr>
            <p:ph type="sldNum" sz="quarter" idx="13"/>
          </p:nvPr>
        </p:nvSpPr>
        <p:spPr/>
        <p:txBody>
          <a:bodyPr/>
          <a:lstStyle/>
          <a:p>
            <a:pPr>
              <a:defRPr/>
            </a:pPr>
            <a:fld id="{ECC05C5A-8358-4049-9262-F893FD3E712D}" type="slidenum">
              <a:rPr lang="de-CH" smtClean="0"/>
              <a:pPr>
                <a:defRPr/>
              </a:pPr>
              <a:t>2</a:t>
            </a:fld>
            <a:endParaRPr lang="de-CH" dirty="0"/>
          </a:p>
        </p:txBody>
      </p:sp>
      <p:sp>
        <p:nvSpPr>
          <p:cNvPr id="5" name="Inhaltsplatzhalter 4">
            <a:extLst>
              <a:ext uri="{FF2B5EF4-FFF2-40B4-BE49-F238E27FC236}">
                <a16:creationId xmlns:a16="http://schemas.microsoft.com/office/drawing/2014/main" id="{85E8051E-B258-487A-8938-AA0C41F7781C}"/>
              </a:ext>
            </a:extLst>
          </p:cNvPr>
          <p:cNvSpPr>
            <a:spLocks noGrp="1"/>
          </p:cNvSpPr>
          <p:nvPr>
            <p:ph sz="quarter" idx="12"/>
          </p:nvPr>
        </p:nvSpPr>
        <p:spPr>
          <a:xfrm>
            <a:off x="1214414" y="1772816"/>
            <a:ext cx="7215187" cy="3096344"/>
          </a:xfrm>
        </p:spPr>
        <p:txBody>
          <a:bodyPr/>
          <a:lstStyle/>
          <a:p>
            <a:pPr>
              <a:buFont typeface="Wingdings" panose="05000000000000000000" pitchFamily="2" charset="2"/>
              <a:buChar char="Ø"/>
            </a:pPr>
            <a:r>
              <a:rPr lang="en-GB" dirty="0"/>
              <a:t>Overview of the Swiss landscape in Open Science</a:t>
            </a:r>
          </a:p>
          <a:p>
            <a:pPr>
              <a:buFont typeface="Wingdings" panose="05000000000000000000" pitchFamily="2" charset="2"/>
              <a:buChar char="Ø"/>
            </a:pPr>
            <a:endParaRPr lang="en-GB" dirty="0"/>
          </a:p>
          <a:p>
            <a:pPr>
              <a:buFont typeface="Wingdings" panose="05000000000000000000" pitchFamily="2" charset="2"/>
              <a:buChar char="Ø"/>
            </a:pPr>
            <a:r>
              <a:rPr lang="en-GB" dirty="0"/>
              <a:t>Swiss activities in EOSC </a:t>
            </a:r>
          </a:p>
          <a:p>
            <a:pPr>
              <a:buFont typeface="Wingdings" panose="05000000000000000000" pitchFamily="2" charset="2"/>
              <a:buChar char="Ø"/>
            </a:pPr>
            <a:endParaRPr lang="en-GB" dirty="0"/>
          </a:p>
          <a:p>
            <a:pPr>
              <a:buFont typeface="Wingdings" panose="05000000000000000000" pitchFamily="2" charset="2"/>
              <a:buChar char="Ø"/>
            </a:pPr>
            <a:r>
              <a:rPr lang="en-GB" dirty="0"/>
              <a:t>Swiss National activities on Open Science</a:t>
            </a:r>
          </a:p>
          <a:p>
            <a:pPr>
              <a:buFont typeface="Wingdings" panose="05000000000000000000" pitchFamily="2" charset="2"/>
              <a:buChar char="Ø"/>
            </a:pPr>
            <a:endParaRPr lang="en-GB" dirty="0"/>
          </a:p>
          <a:p>
            <a:pPr>
              <a:buFont typeface="Wingdings" panose="05000000000000000000" pitchFamily="2" charset="2"/>
              <a:buChar char="Ø"/>
            </a:pPr>
            <a:r>
              <a:rPr lang="en-GB" dirty="0"/>
              <a:t>Status quo and future tasks </a:t>
            </a:r>
          </a:p>
          <a:p>
            <a:pPr>
              <a:buFont typeface="Arial" panose="020B0604020202020204" pitchFamily="34" charset="0"/>
              <a:buChar char="•"/>
            </a:pPr>
            <a:endParaRPr lang="en-GB" dirty="0"/>
          </a:p>
          <a:p>
            <a:pPr marL="0" indent="0"/>
            <a:endParaRPr lang="en-GB" dirty="0"/>
          </a:p>
          <a:p>
            <a:pPr marL="0" indent="0"/>
            <a:endParaRPr lang="en-GB" dirty="0"/>
          </a:p>
          <a:p>
            <a:endParaRPr lang="en-GB" dirty="0"/>
          </a:p>
        </p:txBody>
      </p:sp>
      <p:pic>
        <p:nvPicPr>
          <p:cNvPr id="6" name="Grafik 5">
            <a:extLst>
              <a:ext uri="{FF2B5EF4-FFF2-40B4-BE49-F238E27FC236}">
                <a16:creationId xmlns:a16="http://schemas.microsoft.com/office/drawing/2014/main" id="{909DD722-5C47-4931-AB1A-F73EA7EAA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894" y="3933056"/>
            <a:ext cx="1307132" cy="1307132"/>
          </a:xfrm>
          <a:prstGeom prst="rect">
            <a:avLst/>
          </a:prstGeom>
        </p:spPr>
      </p:pic>
    </p:spTree>
    <p:extLst>
      <p:ext uri="{BB962C8B-B14F-4D97-AF65-F5344CB8AC3E}">
        <p14:creationId xmlns:p14="http://schemas.microsoft.com/office/powerpoint/2010/main" val="149172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57A3F-48EA-4859-B277-E8EE6D275A73}"/>
              </a:ext>
            </a:extLst>
          </p:cNvPr>
          <p:cNvSpPr>
            <a:spLocks noGrp="1"/>
          </p:cNvSpPr>
          <p:nvPr>
            <p:ph type="ctrTitle"/>
          </p:nvPr>
        </p:nvSpPr>
        <p:spPr>
          <a:xfrm>
            <a:off x="1214414" y="500042"/>
            <a:ext cx="7380312" cy="714379"/>
          </a:xfrm>
        </p:spPr>
        <p:txBody>
          <a:bodyPr/>
          <a:lstStyle/>
          <a:p>
            <a:r>
              <a:rPr lang="en-GB" dirty="0"/>
              <a:t>The Swiss Open Science Landscape </a:t>
            </a:r>
          </a:p>
        </p:txBody>
      </p:sp>
      <p:sp>
        <p:nvSpPr>
          <p:cNvPr id="3" name="Inhaltsplatzhalter 2">
            <a:extLst>
              <a:ext uri="{FF2B5EF4-FFF2-40B4-BE49-F238E27FC236}">
                <a16:creationId xmlns:a16="http://schemas.microsoft.com/office/drawing/2014/main" id="{F7ED9B37-2792-4453-82E4-15FBA3FB0637}"/>
              </a:ext>
            </a:extLst>
          </p:cNvPr>
          <p:cNvSpPr>
            <a:spLocks noGrp="1"/>
          </p:cNvSpPr>
          <p:nvPr>
            <p:ph sz="quarter" idx="12"/>
          </p:nvPr>
        </p:nvSpPr>
        <p:spPr>
          <a:xfrm>
            <a:off x="750092" y="1168158"/>
            <a:ext cx="7215187" cy="4521683"/>
          </a:xfrm>
        </p:spPr>
        <p:txBody>
          <a:bodyPr/>
          <a:lstStyle/>
          <a:p>
            <a:pPr>
              <a:buFont typeface="Wingdings" panose="05000000000000000000" pitchFamily="2" charset="2"/>
              <a:buChar char="Ø"/>
            </a:pPr>
            <a:r>
              <a:rPr lang="en-GB" sz="1800" dirty="0"/>
              <a:t>CH strongly supports open science policy</a:t>
            </a:r>
          </a:p>
          <a:p>
            <a:pPr>
              <a:buFont typeface="Wingdings" panose="05000000000000000000" pitchFamily="2" charset="2"/>
              <a:buChar char="Ø"/>
            </a:pPr>
            <a:r>
              <a:rPr lang="en-GB" sz="1800" dirty="0"/>
              <a:t>CH has a unique open science landscape displaying a national approach as well as complementary,  European approach </a:t>
            </a:r>
          </a:p>
        </p:txBody>
      </p:sp>
      <p:sp>
        <p:nvSpPr>
          <p:cNvPr id="4" name="Foliennummernplatzhalter 3">
            <a:extLst>
              <a:ext uri="{FF2B5EF4-FFF2-40B4-BE49-F238E27FC236}">
                <a16:creationId xmlns:a16="http://schemas.microsoft.com/office/drawing/2014/main" id="{32EC0726-DBAE-4042-B7F8-23D5FCCE8A11}"/>
              </a:ext>
            </a:extLst>
          </p:cNvPr>
          <p:cNvSpPr>
            <a:spLocks noGrp="1"/>
          </p:cNvSpPr>
          <p:nvPr>
            <p:ph type="sldNum" sz="quarter" idx="13"/>
          </p:nvPr>
        </p:nvSpPr>
        <p:spPr/>
        <p:txBody>
          <a:bodyPr/>
          <a:lstStyle/>
          <a:p>
            <a:pPr>
              <a:defRPr/>
            </a:pPr>
            <a:fld id="{ECC05C5A-8358-4049-9262-F893FD3E712D}" type="slidenum">
              <a:rPr lang="de-CH" smtClean="0"/>
              <a:pPr>
                <a:defRPr/>
              </a:pPr>
              <a:t>3</a:t>
            </a:fld>
            <a:endParaRPr lang="de-CH" dirty="0"/>
          </a:p>
        </p:txBody>
      </p:sp>
      <p:pic>
        <p:nvPicPr>
          <p:cNvPr id="8" name="Grafik 7">
            <a:extLst>
              <a:ext uri="{FF2B5EF4-FFF2-40B4-BE49-F238E27FC236}">
                <a16:creationId xmlns:a16="http://schemas.microsoft.com/office/drawing/2014/main" id="{33CC1C47-F9F1-423F-BDBC-80605354AA5D}"/>
              </a:ext>
            </a:extLst>
          </p:cNvPr>
          <p:cNvPicPr>
            <a:picLocks noChangeAspect="1"/>
          </p:cNvPicPr>
          <p:nvPr/>
        </p:nvPicPr>
        <p:blipFill>
          <a:blip r:embed="rId3"/>
          <a:stretch>
            <a:fillRect/>
          </a:stretch>
        </p:blipFill>
        <p:spPr>
          <a:xfrm>
            <a:off x="608666" y="2348879"/>
            <a:ext cx="8513861" cy="3340961"/>
          </a:xfrm>
          <a:prstGeom prst="rect">
            <a:avLst/>
          </a:prstGeom>
        </p:spPr>
      </p:pic>
    </p:spTree>
    <p:extLst>
      <p:ext uri="{BB962C8B-B14F-4D97-AF65-F5344CB8AC3E}">
        <p14:creationId xmlns:p14="http://schemas.microsoft.com/office/powerpoint/2010/main" val="736534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EC7A8-C676-4866-92C8-D9C3F75D16E4}"/>
              </a:ext>
            </a:extLst>
          </p:cNvPr>
          <p:cNvSpPr>
            <a:spLocks noGrp="1"/>
          </p:cNvSpPr>
          <p:nvPr>
            <p:ph type="ctrTitle"/>
          </p:nvPr>
        </p:nvSpPr>
        <p:spPr/>
        <p:txBody>
          <a:bodyPr/>
          <a:lstStyle/>
          <a:p>
            <a:r>
              <a:rPr lang="en-GB" dirty="0"/>
              <a:t>Swiss Status in HEU </a:t>
            </a:r>
          </a:p>
        </p:txBody>
      </p:sp>
      <p:sp>
        <p:nvSpPr>
          <p:cNvPr id="3" name="Inhaltsplatzhalter 2">
            <a:extLst>
              <a:ext uri="{FF2B5EF4-FFF2-40B4-BE49-F238E27FC236}">
                <a16:creationId xmlns:a16="http://schemas.microsoft.com/office/drawing/2014/main" id="{09BEB4C1-CCF5-4382-9CEE-486337EC820E}"/>
              </a:ext>
            </a:extLst>
          </p:cNvPr>
          <p:cNvSpPr>
            <a:spLocks noGrp="1"/>
          </p:cNvSpPr>
          <p:nvPr>
            <p:ph sz="quarter" idx="12"/>
          </p:nvPr>
        </p:nvSpPr>
        <p:spPr>
          <a:xfrm>
            <a:off x="787983" y="1193121"/>
            <a:ext cx="7568034" cy="1857388"/>
          </a:xfrm>
        </p:spPr>
        <p:txBody>
          <a:bodyPr/>
          <a:lstStyle/>
          <a:p>
            <a:pPr>
              <a:lnSpc>
                <a:spcPct val="150000"/>
              </a:lnSpc>
              <a:buFont typeface="Wingdings" panose="05000000000000000000" pitchFamily="2" charset="2"/>
              <a:buChar char="Ø"/>
            </a:pPr>
            <a:r>
              <a:rPr lang="en-GB" sz="2000" dirty="0"/>
              <a:t>Switzerland is currently a non-associated third country in HEU </a:t>
            </a:r>
          </a:p>
          <a:p>
            <a:pPr>
              <a:lnSpc>
                <a:spcPct val="150000"/>
              </a:lnSpc>
              <a:buFont typeface="Wingdings" panose="05000000000000000000" pitchFamily="2" charset="2"/>
              <a:buChar char="Ø"/>
            </a:pPr>
            <a:r>
              <a:rPr lang="en-GB" sz="2000" dirty="0"/>
              <a:t>At the moment  there is no Swiss participation in the ERA Governance including the EOSC Steering board</a:t>
            </a:r>
          </a:p>
          <a:p>
            <a:pPr>
              <a:lnSpc>
                <a:spcPct val="150000"/>
              </a:lnSpc>
              <a:buFont typeface="Wingdings" panose="05000000000000000000" pitchFamily="2" charset="2"/>
              <a:buChar char="Ø"/>
            </a:pPr>
            <a:r>
              <a:rPr lang="en-GB" sz="2000" dirty="0"/>
              <a:t>However – CH is a very active member in the EOSC Association </a:t>
            </a:r>
          </a:p>
          <a:p>
            <a:pPr>
              <a:lnSpc>
                <a:spcPct val="150000"/>
              </a:lnSpc>
              <a:buFont typeface="Wingdings" panose="05000000000000000000" pitchFamily="2" charset="2"/>
              <a:buChar char="Ø"/>
            </a:pPr>
            <a:r>
              <a:rPr lang="en-GB" sz="2000" b="1" dirty="0"/>
              <a:t>Strong political support for                                                  EOSC from CH</a:t>
            </a:r>
          </a:p>
          <a:p>
            <a:pPr marL="0" indent="0">
              <a:lnSpc>
                <a:spcPct val="150000"/>
              </a:lnSpc>
            </a:pPr>
            <a:endParaRPr lang="en-GB" dirty="0"/>
          </a:p>
          <a:p>
            <a:pPr>
              <a:buFontTx/>
              <a:buChar char="-"/>
            </a:pPr>
            <a:endParaRPr lang="en-GB" dirty="0"/>
          </a:p>
          <a:p>
            <a:pPr>
              <a:buFontTx/>
              <a:buChar char="-"/>
            </a:pPr>
            <a:endParaRPr lang="en-GB" dirty="0"/>
          </a:p>
        </p:txBody>
      </p:sp>
      <p:sp>
        <p:nvSpPr>
          <p:cNvPr id="4" name="Foliennummernplatzhalter 3">
            <a:extLst>
              <a:ext uri="{FF2B5EF4-FFF2-40B4-BE49-F238E27FC236}">
                <a16:creationId xmlns:a16="http://schemas.microsoft.com/office/drawing/2014/main" id="{E2EA653E-2739-44C6-9B32-6B696D869512}"/>
              </a:ext>
            </a:extLst>
          </p:cNvPr>
          <p:cNvSpPr>
            <a:spLocks noGrp="1"/>
          </p:cNvSpPr>
          <p:nvPr>
            <p:ph type="sldNum" sz="quarter" idx="13"/>
          </p:nvPr>
        </p:nvSpPr>
        <p:spPr/>
        <p:txBody>
          <a:bodyPr/>
          <a:lstStyle/>
          <a:p>
            <a:pPr>
              <a:defRPr/>
            </a:pPr>
            <a:fld id="{ECC05C5A-8358-4049-9262-F893FD3E712D}" type="slidenum">
              <a:rPr lang="de-CH" smtClean="0"/>
              <a:pPr>
                <a:defRPr/>
              </a:pPr>
              <a:t>4</a:t>
            </a:fld>
            <a:endParaRPr lang="de-CH" dirty="0"/>
          </a:p>
        </p:txBody>
      </p:sp>
      <p:sp>
        <p:nvSpPr>
          <p:cNvPr id="8" name="Textfeld 7">
            <a:extLst>
              <a:ext uri="{FF2B5EF4-FFF2-40B4-BE49-F238E27FC236}">
                <a16:creationId xmlns:a16="http://schemas.microsoft.com/office/drawing/2014/main" id="{5F5E9A77-53DF-46FD-83F0-250F4D35AE2E}"/>
              </a:ext>
            </a:extLst>
          </p:cNvPr>
          <p:cNvSpPr txBox="1"/>
          <p:nvPr/>
        </p:nvSpPr>
        <p:spPr>
          <a:xfrm>
            <a:off x="787983" y="4283033"/>
            <a:ext cx="6048524" cy="2662267"/>
          </a:xfrm>
          <a:prstGeom prst="rect">
            <a:avLst/>
          </a:prstGeom>
          <a:noFill/>
        </p:spPr>
        <p:txBody>
          <a:bodyPr wrap="square">
            <a:spAutoFit/>
          </a:bodyPr>
          <a:lstStyle/>
          <a:p>
            <a:pPr marL="285750" indent="-285750">
              <a:lnSpc>
                <a:spcPct val="150000"/>
              </a:lnSpc>
              <a:buFont typeface="Wingdings" panose="05000000000000000000" pitchFamily="2" charset="2"/>
              <a:buChar char="Ø"/>
            </a:pPr>
            <a:endParaRPr lang="en-GB" dirty="0"/>
          </a:p>
          <a:p>
            <a:pPr marL="285750" indent="-285750">
              <a:lnSpc>
                <a:spcPct val="150000"/>
              </a:lnSpc>
              <a:buFont typeface="Wingdings" panose="05000000000000000000" pitchFamily="2" charset="2"/>
              <a:buChar char="Ø"/>
            </a:pPr>
            <a:r>
              <a:rPr lang="en-GB" sz="2000" dirty="0"/>
              <a:t>      E.g. EOSC National Event </a:t>
            </a:r>
          </a:p>
          <a:p>
            <a:pPr>
              <a:lnSpc>
                <a:spcPct val="150000"/>
              </a:lnSpc>
            </a:pPr>
            <a:r>
              <a:rPr lang="en-GB" sz="2000" dirty="0"/>
              <a:t>Switzerland, 08.03.2023</a:t>
            </a:r>
          </a:p>
          <a:p>
            <a:pPr marL="342900" indent="-342900">
              <a:lnSpc>
                <a:spcPct val="150000"/>
              </a:lnSpc>
              <a:buFont typeface="Wingdings" panose="05000000000000000000" pitchFamily="2" charset="2"/>
              <a:buChar char="Ø"/>
            </a:pPr>
            <a:r>
              <a:rPr lang="en-GB" sz="2000" dirty="0"/>
              <a:t>CH pushes and aims for an</a:t>
            </a:r>
          </a:p>
          <a:p>
            <a:pPr>
              <a:lnSpc>
                <a:spcPct val="150000"/>
              </a:lnSpc>
            </a:pPr>
            <a:r>
              <a:rPr lang="en-GB" sz="2000" dirty="0"/>
              <a:t>HEU association</a:t>
            </a:r>
          </a:p>
          <a:p>
            <a:pPr marL="342900" indent="-342900">
              <a:buFont typeface="Wingdings" panose="05000000000000000000" pitchFamily="2" charset="2"/>
              <a:buChar char="Ø"/>
            </a:pPr>
            <a:endParaRPr lang="en-GB" sz="2000" dirty="0"/>
          </a:p>
        </p:txBody>
      </p:sp>
      <p:pic>
        <p:nvPicPr>
          <p:cNvPr id="9" name="Picture 2">
            <a:extLst>
              <a:ext uri="{FF2B5EF4-FFF2-40B4-BE49-F238E27FC236}">
                <a16:creationId xmlns:a16="http://schemas.microsoft.com/office/drawing/2014/main" id="{E60648F7-1DBF-48E1-B18C-9243F9AA17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46451"/>
            <a:ext cx="4305054" cy="3006667"/>
          </a:xfrm>
          <a:prstGeom prst="rect">
            <a:avLst/>
          </a:prstGeom>
          <a:noFill/>
          <a:extLst>
            <a:ext uri="{909E8E84-426E-40DD-AFC4-6F175D3DCCD1}">
              <a14:hiddenFill xmlns:a14="http://schemas.microsoft.com/office/drawing/2010/main">
                <a:solidFill>
                  <a:srgbClr val="FFFFFF"/>
                </a:solidFill>
              </a14:hiddenFill>
            </a:ext>
          </a:extLst>
        </p:spPr>
      </p:pic>
      <p:sp>
        <p:nvSpPr>
          <p:cNvPr id="7" name="Pfeil: nach rechts 6">
            <a:extLst>
              <a:ext uri="{FF2B5EF4-FFF2-40B4-BE49-F238E27FC236}">
                <a16:creationId xmlns:a16="http://schemas.microsoft.com/office/drawing/2014/main" id="{D71E1964-EE34-4925-A981-957D6302F1EE}"/>
              </a:ext>
            </a:extLst>
          </p:cNvPr>
          <p:cNvSpPr/>
          <p:nvPr/>
        </p:nvSpPr>
        <p:spPr>
          <a:xfrm>
            <a:off x="1115616" y="4869160"/>
            <a:ext cx="360040" cy="181699"/>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4492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C6EDEC-85D7-4B06-9D16-BF253028AFF5}"/>
              </a:ext>
            </a:extLst>
          </p:cNvPr>
          <p:cNvSpPr>
            <a:spLocks noGrp="1"/>
          </p:cNvSpPr>
          <p:nvPr>
            <p:ph type="ctrTitle"/>
          </p:nvPr>
        </p:nvSpPr>
        <p:spPr/>
        <p:txBody>
          <a:bodyPr/>
          <a:lstStyle/>
          <a:p>
            <a:r>
              <a:rPr lang="en-GB" dirty="0"/>
              <a:t>Swiss Activities in EOSC </a:t>
            </a:r>
          </a:p>
        </p:txBody>
      </p:sp>
      <p:sp>
        <p:nvSpPr>
          <p:cNvPr id="4" name="Foliennummernplatzhalter 3">
            <a:extLst>
              <a:ext uri="{FF2B5EF4-FFF2-40B4-BE49-F238E27FC236}">
                <a16:creationId xmlns:a16="http://schemas.microsoft.com/office/drawing/2014/main" id="{97F6ED2B-A1EC-4AFE-AD32-70C077CF4C16}"/>
              </a:ext>
            </a:extLst>
          </p:cNvPr>
          <p:cNvSpPr>
            <a:spLocks noGrp="1"/>
          </p:cNvSpPr>
          <p:nvPr>
            <p:ph type="sldNum" sz="quarter" idx="13"/>
          </p:nvPr>
        </p:nvSpPr>
        <p:spPr/>
        <p:txBody>
          <a:bodyPr/>
          <a:lstStyle/>
          <a:p>
            <a:pPr>
              <a:defRPr/>
            </a:pPr>
            <a:fld id="{ECC05C5A-8358-4049-9262-F893FD3E712D}" type="slidenum">
              <a:rPr lang="de-CH" smtClean="0"/>
              <a:pPr>
                <a:defRPr/>
              </a:pPr>
              <a:t>5</a:t>
            </a:fld>
            <a:endParaRPr lang="de-CH" dirty="0"/>
          </a:p>
        </p:txBody>
      </p:sp>
      <p:sp>
        <p:nvSpPr>
          <p:cNvPr id="5" name="Rectangle 17">
            <a:extLst>
              <a:ext uri="{FF2B5EF4-FFF2-40B4-BE49-F238E27FC236}">
                <a16:creationId xmlns:a16="http://schemas.microsoft.com/office/drawing/2014/main" id="{D1CEC74D-5320-431F-861B-9C9762B1166C}"/>
              </a:ext>
            </a:extLst>
          </p:cNvPr>
          <p:cNvSpPr/>
          <p:nvPr/>
        </p:nvSpPr>
        <p:spPr>
          <a:xfrm>
            <a:off x="1214413" y="1386648"/>
            <a:ext cx="2401402" cy="50301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b="1" dirty="0"/>
              <a:t>Mandated Organisation</a:t>
            </a:r>
          </a:p>
        </p:txBody>
      </p:sp>
      <p:sp>
        <p:nvSpPr>
          <p:cNvPr id="6" name="Rectangle 17">
            <a:extLst>
              <a:ext uri="{FF2B5EF4-FFF2-40B4-BE49-F238E27FC236}">
                <a16:creationId xmlns:a16="http://schemas.microsoft.com/office/drawing/2014/main" id="{DD6A0672-D174-4733-9D96-165389BBAFAE}"/>
              </a:ext>
            </a:extLst>
          </p:cNvPr>
          <p:cNvSpPr/>
          <p:nvPr/>
        </p:nvSpPr>
        <p:spPr>
          <a:xfrm>
            <a:off x="3802902" y="1384262"/>
            <a:ext cx="2401402" cy="503014"/>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b="1" dirty="0"/>
              <a:t>EOSC Members</a:t>
            </a:r>
            <a:endParaRPr lang="en-CH" b="1" dirty="0"/>
          </a:p>
        </p:txBody>
      </p:sp>
      <p:sp>
        <p:nvSpPr>
          <p:cNvPr id="7" name="Rectangle 17">
            <a:extLst>
              <a:ext uri="{FF2B5EF4-FFF2-40B4-BE49-F238E27FC236}">
                <a16:creationId xmlns:a16="http://schemas.microsoft.com/office/drawing/2014/main" id="{546BC8CB-A53A-450B-B4AE-D05172218C78}"/>
              </a:ext>
            </a:extLst>
          </p:cNvPr>
          <p:cNvSpPr>
            <a:spLocks noGrp="1"/>
          </p:cNvSpPr>
          <p:nvPr>
            <p:ph sz="quarter" idx="12"/>
          </p:nvPr>
        </p:nvSpPr>
        <p:spPr>
          <a:xfrm>
            <a:off x="6400076" y="1384262"/>
            <a:ext cx="2176303" cy="496645"/>
          </a:xfrm>
          <a:prstGeom prst="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800" b="1" dirty="0"/>
              <a:t>EOSC </a:t>
            </a:r>
            <a:r>
              <a:rPr lang="de-CH" sz="1800" b="1" dirty="0" err="1"/>
              <a:t>Observers</a:t>
            </a:r>
            <a:endParaRPr lang="en-CH" sz="1800" b="1" dirty="0"/>
          </a:p>
        </p:txBody>
      </p:sp>
      <p:pic>
        <p:nvPicPr>
          <p:cNvPr id="8" name="Picture 26">
            <a:extLst>
              <a:ext uri="{FF2B5EF4-FFF2-40B4-BE49-F238E27FC236}">
                <a16:creationId xmlns:a16="http://schemas.microsoft.com/office/drawing/2014/main" id="{A63F4402-F6C4-4239-8D41-5E38808775FB}"/>
              </a:ext>
            </a:extLst>
          </p:cNvPr>
          <p:cNvPicPr>
            <a:picLocks noChangeAspect="1"/>
          </p:cNvPicPr>
          <p:nvPr/>
        </p:nvPicPr>
        <p:blipFill>
          <a:blip r:embed="rId3"/>
          <a:stretch>
            <a:fillRect/>
          </a:stretch>
        </p:blipFill>
        <p:spPr>
          <a:xfrm>
            <a:off x="1636543" y="2211753"/>
            <a:ext cx="1557143" cy="259119"/>
          </a:xfrm>
          <a:prstGeom prst="rect">
            <a:avLst/>
          </a:prstGeom>
        </p:spPr>
      </p:pic>
      <p:pic>
        <p:nvPicPr>
          <p:cNvPr id="9" name="Picture 41">
            <a:extLst>
              <a:ext uri="{FF2B5EF4-FFF2-40B4-BE49-F238E27FC236}">
                <a16:creationId xmlns:a16="http://schemas.microsoft.com/office/drawing/2014/main" id="{6A743E39-C84E-48EB-A52F-746EE2B5E43E}"/>
              </a:ext>
            </a:extLst>
          </p:cNvPr>
          <p:cNvPicPr>
            <a:picLocks noChangeAspect="1"/>
          </p:cNvPicPr>
          <p:nvPr/>
        </p:nvPicPr>
        <p:blipFill>
          <a:blip r:embed="rId4"/>
          <a:stretch>
            <a:fillRect/>
          </a:stretch>
        </p:blipFill>
        <p:spPr>
          <a:xfrm>
            <a:off x="3955339" y="1696261"/>
            <a:ext cx="1918131" cy="1125056"/>
          </a:xfrm>
          <a:prstGeom prst="rect">
            <a:avLst/>
          </a:prstGeom>
        </p:spPr>
      </p:pic>
      <p:pic>
        <p:nvPicPr>
          <p:cNvPr id="10" name="Picture 30">
            <a:extLst>
              <a:ext uri="{FF2B5EF4-FFF2-40B4-BE49-F238E27FC236}">
                <a16:creationId xmlns:a16="http://schemas.microsoft.com/office/drawing/2014/main" id="{823379BB-88E2-40DE-92EC-C6F61564D41F}"/>
              </a:ext>
            </a:extLst>
          </p:cNvPr>
          <p:cNvPicPr>
            <a:picLocks noChangeAspect="1"/>
          </p:cNvPicPr>
          <p:nvPr/>
        </p:nvPicPr>
        <p:blipFill>
          <a:blip r:embed="rId5"/>
          <a:stretch>
            <a:fillRect/>
          </a:stretch>
        </p:blipFill>
        <p:spPr>
          <a:xfrm>
            <a:off x="4150029" y="2786118"/>
            <a:ext cx="1528750" cy="390680"/>
          </a:xfrm>
          <a:prstGeom prst="rect">
            <a:avLst/>
          </a:prstGeom>
        </p:spPr>
      </p:pic>
      <p:pic>
        <p:nvPicPr>
          <p:cNvPr id="11" name="Picture 7">
            <a:extLst>
              <a:ext uri="{FF2B5EF4-FFF2-40B4-BE49-F238E27FC236}">
                <a16:creationId xmlns:a16="http://schemas.microsoft.com/office/drawing/2014/main" id="{CF87B276-3095-4226-B637-F3F163163B40}"/>
              </a:ext>
            </a:extLst>
          </p:cNvPr>
          <p:cNvPicPr>
            <a:picLocks noChangeAspect="1"/>
          </p:cNvPicPr>
          <p:nvPr/>
        </p:nvPicPr>
        <p:blipFill>
          <a:blip r:embed="rId6"/>
          <a:stretch>
            <a:fillRect/>
          </a:stretch>
        </p:blipFill>
        <p:spPr>
          <a:xfrm>
            <a:off x="4368102" y="3343047"/>
            <a:ext cx="1014467" cy="676312"/>
          </a:xfrm>
          <a:prstGeom prst="rect">
            <a:avLst/>
          </a:prstGeom>
        </p:spPr>
      </p:pic>
      <p:pic>
        <p:nvPicPr>
          <p:cNvPr id="12" name="Picture 5">
            <a:extLst>
              <a:ext uri="{FF2B5EF4-FFF2-40B4-BE49-F238E27FC236}">
                <a16:creationId xmlns:a16="http://schemas.microsoft.com/office/drawing/2014/main" id="{3AA45E5B-3B8C-4256-93EF-0CBAB5144F4F}"/>
              </a:ext>
            </a:extLst>
          </p:cNvPr>
          <p:cNvPicPr>
            <a:picLocks noChangeAspect="1"/>
          </p:cNvPicPr>
          <p:nvPr/>
        </p:nvPicPr>
        <p:blipFill>
          <a:blip r:embed="rId7"/>
          <a:stretch>
            <a:fillRect/>
          </a:stretch>
        </p:blipFill>
        <p:spPr>
          <a:xfrm>
            <a:off x="6635123" y="1876895"/>
            <a:ext cx="1370727" cy="913818"/>
          </a:xfrm>
          <a:prstGeom prst="rect">
            <a:avLst/>
          </a:prstGeom>
        </p:spPr>
      </p:pic>
      <p:pic>
        <p:nvPicPr>
          <p:cNvPr id="13" name="Picture 2">
            <a:extLst>
              <a:ext uri="{FF2B5EF4-FFF2-40B4-BE49-F238E27FC236}">
                <a16:creationId xmlns:a16="http://schemas.microsoft.com/office/drawing/2014/main" id="{8D6B542E-E0BD-4736-8439-7E9F00CFD743}"/>
              </a:ext>
            </a:extLst>
          </p:cNvPr>
          <p:cNvPicPr>
            <a:picLocks noChangeAspect="1"/>
          </p:cNvPicPr>
          <p:nvPr/>
        </p:nvPicPr>
        <p:blipFill>
          <a:blip r:embed="rId8"/>
          <a:stretch>
            <a:fillRect/>
          </a:stretch>
        </p:blipFill>
        <p:spPr>
          <a:xfrm>
            <a:off x="6762629" y="2685191"/>
            <a:ext cx="1115714" cy="743809"/>
          </a:xfrm>
          <a:prstGeom prst="rect">
            <a:avLst/>
          </a:prstGeom>
        </p:spPr>
      </p:pic>
      <p:pic>
        <p:nvPicPr>
          <p:cNvPr id="15" name="Picture 4" descr="SIB logo">
            <a:extLst>
              <a:ext uri="{FF2B5EF4-FFF2-40B4-BE49-F238E27FC236}">
                <a16:creationId xmlns:a16="http://schemas.microsoft.com/office/drawing/2014/main" id="{62C1633C-0CD0-42E6-97DF-12E0DED8284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35123" y="3320456"/>
            <a:ext cx="1251809" cy="678064"/>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a:extLst>
              <a:ext uri="{FF2B5EF4-FFF2-40B4-BE49-F238E27FC236}">
                <a16:creationId xmlns:a16="http://schemas.microsoft.com/office/drawing/2014/main" id="{B44781D4-7BAB-4A5D-8CAB-7398DC50E084}"/>
              </a:ext>
            </a:extLst>
          </p:cNvPr>
          <p:cNvSpPr txBox="1"/>
          <p:nvPr/>
        </p:nvSpPr>
        <p:spPr>
          <a:xfrm>
            <a:off x="1214413" y="4734272"/>
            <a:ext cx="7246019" cy="2031325"/>
          </a:xfrm>
          <a:prstGeom prst="rect">
            <a:avLst/>
          </a:prstGeom>
          <a:noFill/>
        </p:spPr>
        <p:txBody>
          <a:bodyPr wrap="square" rtlCol="0">
            <a:spAutoFit/>
          </a:bodyPr>
          <a:lstStyle/>
          <a:p>
            <a:r>
              <a:rPr lang="en-GB" b="1" dirty="0"/>
              <a:t>Swiss Members in EOSC Taskforces: </a:t>
            </a:r>
            <a:r>
              <a:rPr lang="de-CH" sz="1800" dirty="0">
                <a:effectLst/>
                <a:latin typeface="Arial" panose="020B0604020202020204" pitchFamily="34" charset="0"/>
                <a:ea typeface="Calibri" panose="020F0502020204030204" pitchFamily="34" charset="0"/>
              </a:rPr>
              <a:t>Data Stewardship Curricula and Career </a:t>
            </a:r>
            <a:r>
              <a:rPr lang="de-CH" sz="1800" dirty="0" err="1">
                <a:effectLst/>
                <a:latin typeface="Arial" panose="020B0604020202020204" pitchFamily="34" charset="0"/>
                <a:ea typeface="Calibri" panose="020F0502020204030204" pitchFamily="34" charset="0"/>
              </a:rPr>
              <a:t>Paths</a:t>
            </a:r>
            <a:r>
              <a:rPr lang="en-US" sz="1800" dirty="0">
                <a:effectLst/>
                <a:latin typeface="Arial" panose="020B0604020202020204" pitchFamily="34" charset="0"/>
                <a:ea typeface="Calibri" panose="020F0502020204030204" pitchFamily="34" charset="0"/>
              </a:rPr>
              <a:t>, </a:t>
            </a:r>
            <a:r>
              <a:rPr lang="de-CH" sz="1800" dirty="0">
                <a:effectLst/>
                <a:latin typeface="Arial" panose="020B0604020202020204" pitchFamily="34" charset="0"/>
                <a:ea typeface="Calibri" panose="020F0502020204030204" pitchFamily="34" charset="0"/>
              </a:rPr>
              <a:t>Research </a:t>
            </a:r>
            <a:r>
              <a:rPr lang="de-CH" sz="1800" dirty="0" err="1">
                <a:effectLst/>
                <a:latin typeface="Arial" panose="020B0604020202020204" pitchFamily="34" charset="0"/>
                <a:ea typeface="Calibri" panose="020F0502020204030204" pitchFamily="34" charset="0"/>
              </a:rPr>
              <a:t>Careers</a:t>
            </a:r>
            <a:r>
              <a:rPr lang="de-CH" sz="1800" dirty="0">
                <a:effectLst/>
                <a:latin typeface="Arial" panose="020B0604020202020204" pitchFamily="34" charset="0"/>
                <a:ea typeface="Calibri" panose="020F0502020204030204" pitchFamily="34" charset="0"/>
              </a:rPr>
              <a:t>, Recognition and </a:t>
            </a:r>
            <a:r>
              <a:rPr lang="de-CH" sz="1800" dirty="0" err="1">
                <a:effectLst/>
                <a:latin typeface="Arial" panose="020B0604020202020204" pitchFamily="34" charset="0"/>
                <a:ea typeface="Calibri" panose="020F0502020204030204" pitchFamily="34" charset="0"/>
              </a:rPr>
              <a:t>Credit</a:t>
            </a:r>
            <a:r>
              <a:rPr lang="en-US" sz="1800" dirty="0">
                <a:effectLst/>
                <a:latin typeface="Arial" panose="020B0604020202020204" pitchFamily="34" charset="0"/>
                <a:ea typeface="Calibri" panose="020F0502020204030204" pitchFamily="34" charset="0"/>
              </a:rPr>
              <a:t>, Upskilling Countries to engage in EOSC, </a:t>
            </a:r>
            <a:r>
              <a:rPr lang="de-CH" sz="1800" dirty="0" err="1">
                <a:effectLst/>
                <a:latin typeface="Arial" panose="020B0604020202020204" pitchFamily="34" charset="0"/>
                <a:ea typeface="Calibri" panose="020F0502020204030204" pitchFamily="34" charset="0"/>
              </a:rPr>
              <a:t>Defining</a:t>
            </a:r>
            <a:r>
              <a:rPr lang="de-CH" sz="1800" dirty="0">
                <a:effectLst/>
                <a:latin typeface="Arial" panose="020B0604020202020204" pitchFamily="34" charset="0"/>
                <a:ea typeface="Calibri" panose="020F0502020204030204" pitchFamily="34" charset="0"/>
              </a:rPr>
              <a:t> Funding Models </a:t>
            </a:r>
            <a:r>
              <a:rPr lang="de-CH" sz="1800" dirty="0" err="1">
                <a:effectLst/>
                <a:latin typeface="Arial" panose="020B0604020202020204" pitchFamily="34" charset="0"/>
                <a:ea typeface="Calibri" panose="020F0502020204030204" pitchFamily="34" charset="0"/>
              </a:rPr>
              <a:t>for</a:t>
            </a:r>
            <a:r>
              <a:rPr lang="de-CH" sz="1800" dirty="0">
                <a:effectLst/>
                <a:latin typeface="Arial" panose="020B0604020202020204" pitchFamily="34" charset="0"/>
                <a:ea typeface="Calibri" panose="020F0502020204030204" pitchFamily="34" charset="0"/>
              </a:rPr>
              <a:t> EOSC</a:t>
            </a:r>
            <a:r>
              <a:rPr lang="en-US" sz="1800" dirty="0">
                <a:effectLst/>
                <a:latin typeface="Arial" panose="020B0604020202020204" pitchFamily="34" charset="0"/>
                <a:ea typeface="Calibri" panose="020F0502020204030204" pitchFamily="34" charset="0"/>
              </a:rPr>
              <a:t>, Long-term Data Preservation, </a:t>
            </a:r>
            <a:r>
              <a:rPr lang="de-CH" sz="1800" dirty="0" err="1">
                <a:effectLst/>
                <a:latin typeface="Arial" panose="020B0604020202020204" pitchFamily="34" charset="0"/>
                <a:ea typeface="Calibri" panose="020F0502020204030204" pitchFamily="34" charset="0"/>
              </a:rPr>
              <a:t>Defining</a:t>
            </a:r>
            <a:r>
              <a:rPr lang="de-CH" sz="1800" dirty="0">
                <a:effectLst/>
                <a:latin typeface="Arial" panose="020B0604020202020204" pitchFamily="34" charset="0"/>
                <a:ea typeface="Calibri" panose="020F0502020204030204" pitchFamily="34" charset="0"/>
              </a:rPr>
              <a:t> Funding Models </a:t>
            </a:r>
            <a:r>
              <a:rPr lang="de-CH" sz="1800" dirty="0" err="1">
                <a:effectLst/>
                <a:latin typeface="Arial" panose="020B0604020202020204" pitchFamily="34" charset="0"/>
                <a:ea typeface="Calibri" panose="020F0502020204030204" pitchFamily="34" charset="0"/>
              </a:rPr>
              <a:t>for</a:t>
            </a:r>
            <a:r>
              <a:rPr lang="de-CH" sz="1800" dirty="0">
                <a:effectLst/>
                <a:latin typeface="Arial" panose="020B0604020202020204" pitchFamily="34" charset="0"/>
                <a:ea typeface="Calibri" panose="020F0502020204030204" pitchFamily="34" charset="0"/>
              </a:rPr>
              <a:t> EOSC</a:t>
            </a:r>
            <a:r>
              <a:rPr lang="en-US" sz="1800" dirty="0">
                <a:effectLst/>
                <a:latin typeface="Arial" panose="020B0604020202020204" pitchFamily="34" charset="0"/>
                <a:ea typeface="Calibri" panose="020F0502020204030204" pitchFamily="34" charset="0"/>
              </a:rPr>
              <a:t>, </a:t>
            </a:r>
            <a:r>
              <a:rPr lang="de-CH" sz="1800" dirty="0">
                <a:effectLst/>
                <a:latin typeface="Arial" panose="020B0604020202020204" pitchFamily="34" charset="0"/>
                <a:ea typeface="Calibri" panose="020F0502020204030204" pitchFamily="34" charset="0"/>
              </a:rPr>
              <a:t>Infrastructure </a:t>
            </a:r>
            <a:r>
              <a:rPr lang="de-CH" sz="1800" dirty="0" err="1">
                <a:effectLst/>
                <a:latin typeface="Arial" panose="020B0604020202020204" pitchFamily="34" charset="0"/>
                <a:ea typeface="Calibri" panose="020F0502020204030204" pitchFamily="34" charset="0"/>
              </a:rPr>
              <a:t>for</a:t>
            </a:r>
            <a:r>
              <a:rPr lang="de-CH" sz="1800" dirty="0">
                <a:effectLst/>
                <a:latin typeface="Arial" panose="020B0604020202020204" pitchFamily="34" charset="0"/>
                <a:ea typeface="Calibri" panose="020F0502020204030204" pitchFamily="34" charset="0"/>
              </a:rPr>
              <a:t> Quality Research Software</a:t>
            </a:r>
            <a:r>
              <a:rPr lang="en-US" sz="1800" dirty="0">
                <a:effectLst/>
                <a:latin typeface="Arial" panose="020B0604020202020204" pitchFamily="34" charset="0"/>
                <a:ea typeface="Calibri" panose="020F0502020204030204" pitchFamily="34" charset="0"/>
              </a:rPr>
              <a:t>, </a:t>
            </a:r>
            <a:r>
              <a:rPr lang="de-CH" sz="1800" dirty="0">
                <a:effectLst/>
                <a:latin typeface="Arial" panose="020B0604020202020204" pitchFamily="34" charset="0"/>
                <a:ea typeface="Calibri" panose="020F0502020204030204" pitchFamily="34" charset="0"/>
              </a:rPr>
              <a:t>Technical </a:t>
            </a:r>
            <a:r>
              <a:rPr lang="de-CH" sz="1800" dirty="0" err="1">
                <a:effectLst/>
                <a:latin typeface="Arial" panose="020B0604020202020204" pitchFamily="34" charset="0"/>
                <a:ea typeface="Calibri" panose="020F0502020204030204" pitchFamily="34" charset="0"/>
              </a:rPr>
              <a:t>Interoperability</a:t>
            </a:r>
            <a:r>
              <a:rPr lang="de-CH" sz="1800" dirty="0">
                <a:effectLst/>
                <a:latin typeface="Arial" panose="020B0604020202020204" pitchFamily="34" charset="0"/>
                <a:ea typeface="Calibri" panose="020F0502020204030204" pitchFamily="34" charset="0"/>
              </a:rPr>
              <a:t> </a:t>
            </a:r>
            <a:r>
              <a:rPr lang="de-CH" sz="1800" dirty="0" err="1">
                <a:effectLst/>
                <a:latin typeface="Arial" panose="020B0604020202020204" pitchFamily="34" charset="0"/>
                <a:ea typeface="Calibri" panose="020F0502020204030204" pitchFamily="34" charset="0"/>
              </a:rPr>
              <a:t>of</a:t>
            </a:r>
            <a:r>
              <a:rPr lang="de-CH" sz="1800" dirty="0">
                <a:effectLst/>
                <a:latin typeface="Arial" panose="020B0604020202020204" pitchFamily="34" charset="0"/>
                <a:ea typeface="Calibri" panose="020F0502020204030204" pitchFamily="34" charset="0"/>
              </a:rPr>
              <a:t> Data and Services</a:t>
            </a:r>
          </a:p>
          <a:p>
            <a:endParaRPr lang="en-GB" b="1" dirty="0"/>
          </a:p>
        </p:txBody>
      </p:sp>
    </p:spTree>
    <p:extLst>
      <p:ext uri="{BB962C8B-B14F-4D97-AF65-F5344CB8AC3E}">
        <p14:creationId xmlns:p14="http://schemas.microsoft.com/office/powerpoint/2010/main" val="4095226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99E6E-2CF2-46E8-8F0E-6046E6107C73}"/>
              </a:ext>
            </a:extLst>
          </p:cNvPr>
          <p:cNvSpPr>
            <a:spLocks noGrp="1"/>
          </p:cNvSpPr>
          <p:nvPr>
            <p:ph type="ctrTitle"/>
          </p:nvPr>
        </p:nvSpPr>
        <p:spPr/>
        <p:txBody>
          <a:bodyPr/>
          <a:lstStyle/>
          <a:p>
            <a:r>
              <a:rPr lang="en-GB" dirty="0"/>
              <a:t>Swiss Activities in EOSC </a:t>
            </a:r>
          </a:p>
        </p:txBody>
      </p:sp>
      <p:sp>
        <p:nvSpPr>
          <p:cNvPr id="3" name="Inhaltsplatzhalter 2">
            <a:extLst>
              <a:ext uri="{FF2B5EF4-FFF2-40B4-BE49-F238E27FC236}">
                <a16:creationId xmlns:a16="http://schemas.microsoft.com/office/drawing/2014/main" id="{6BD4ACC8-02B4-4C9E-BAAF-DEE7A4A2A347}"/>
              </a:ext>
            </a:extLst>
          </p:cNvPr>
          <p:cNvSpPr>
            <a:spLocks noGrp="1"/>
          </p:cNvSpPr>
          <p:nvPr>
            <p:ph sz="quarter" idx="12"/>
          </p:nvPr>
        </p:nvSpPr>
        <p:spPr/>
        <p:txBody>
          <a:bodyPr/>
          <a:lstStyle/>
          <a:p>
            <a:pPr>
              <a:buFont typeface="Wingdings" panose="05000000000000000000" pitchFamily="2" charset="2"/>
              <a:buChar char="Ø"/>
            </a:pPr>
            <a:r>
              <a:rPr lang="en-GB" sz="1800" b="1" dirty="0"/>
              <a:t>Monthly meetings</a:t>
            </a:r>
            <a:r>
              <a:rPr lang="en-GB" sz="1800" dirty="0"/>
              <a:t>, </a:t>
            </a:r>
            <a:r>
              <a:rPr lang="en-GB" sz="1800" b="1" dirty="0"/>
              <a:t>CH EOSC community</a:t>
            </a:r>
          </a:p>
          <a:p>
            <a:pPr>
              <a:buFont typeface="Wingdings" panose="05000000000000000000" pitchFamily="2" charset="2"/>
              <a:buChar char="Ø"/>
            </a:pPr>
            <a:r>
              <a:rPr lang="en-GB" sz="1800" dirty="0"/>
              <a:t>Representatives in several taskforces, RI members</a:t>
            </a:r>
          </a:p>
          <a:p>
            <a:pPr>
              <a:buFont typeface="Wingdings" panose="05000000000000000000" pitchFamily="2" charset="2"/>
              <a:buChar char="Ø"/>
            </a:pPr>
            <a:r>
              <a:rPr lang="en-GB" sz="1800" dirty="0"/>
              <a:t>Based on Austrian Example EOSC Coffees</a:t>
            </a:r>
          </a:p>
          <a:p>
            <a:pPr lvl="1" indent="-342900">
              <a:buFont typeface="Symbol" panose="05050102010706020507" pitchFamily="18" charset="2"/>
              <a:buChar char="-"/>
              <a:tabLst>
                <a:tab pos="457200" algn="l"/>
              </a:tabLst>
            </a:pPr>
            <a:r>
              <a:rPr lang="en-GB" sz="1800" dirty="0">
                <a:effectLst/>
                <a:latin typeface="Avenir Next"/>
                <a:ea typeface="Times New Roman" panose="02020603050405020304" pitchFamily="18" charset="0"/>
                <a:cs typeface="Times New Roman" panose="02020603050405020304" pitchFamily="18" charset="0"/>
              </a:rPr>
              <a:t>1st EOSC Coffee: data challenges in the life sciences (Elixir Sweden, SIB), September 2023.</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lvl="1" indent="-342900">
              <a:buFont typeface="Symbol" panose="05050102010706020507" pitchFamily="18" charset="2"/>
              <a:buChar char="-"/>
              <a:tabLst>
                <a:tab pos="457200" algn="l"/>
              </a:tabLst>
            </a:pPr>
            <a:r>
              <a:rPr lang="en-GB" sz="1800" dirty="0">
                <a:effectLst/>
                <a:latin typeface="Avenir Next"/>
                <a:ea typeface="Times New Roman" panose="02020603050405020304" pitchFamily="18" charset="0"/>
                <a:cs typeface="Times New Roman" panose="02020603050405020304" pitchFamily="18" charset="0"/>
              </a:rPr>
              <a:t>2</a:t>
            </a:r>
            <a:r>
              <a:rPr lang="en-GB" sz="1800" baseline="30000" dirty="0">
                <a:effectLst/>
                <a:latin typeface="Avenir Next"/>
                <a:ea typeface="Times New Roman" panose="02020603050405020304" pitchFamily="18" charset="0"/>
                <a:cs typeface="Times New Roman" panose="02020603050405020304" pitchFamily="18" charset="0"/>
              </a:rPr>
              <a:t>nd</a:t>
            </a:r>
            <a:r>
              <a:rPr lang="en-GB" sz="1800" dirty="0">
                <a:effectLst/>
                <a:latin typeface="Avenir Next"/>
                <a:ea typeface="Times New Roman" panose="02020603050405020304" pitchFamily="18" charset="0"/>
                <a:cs typeface="Times New Roman" panose="02020603050405020304" pitchFamily="18" charset="0"/>
              </a:rPr>
              <a:t> EOSC Coffee: EOSC Nodes / Federation (EOSC-A, SWITCH, ETHZ), November 2023 upcoming.</a:t>
            </a:r>
            <a:endParaRPr lang="de-CH"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GB" sz="2000" b="1" dirty="0"/>
              <a:t>Work towards an CH-EOSC - Node</a:t>
            </a:r>
          </a:p>
          <a:p>
            <a:pPr lvl="1">
              <a:buFontTx/>
              <a:buChar char="-"/>
            </a:pPr>
            <a:r>
              <a:rPr lang="en-GB" sz="1800" dirty="0">
                <a:latin typeface="Avenir Next"/>
                <a:cs typeface="Times New Roman" panose="02020603050405020304" pitchFamily="18" charset="0"/>
              </a:rPr>
              <a:t>1st Swiss EOSC Nodes / Federation Workshop, organised by SWITCH</a:t>
            </a:r>
            <a:endParaRPr lang="de-CH" sz="1800" dirty="0">
              <a:latin typeface="Avenir Next"/>
              <a:cs typeface="Times New Roman" panose="02020603050405020304" pitchFamily="18" charset="0"/>
            </a:endParaRPr>
          </a:p>
          <a:p>
            <a:pPr lvl="1">
              <a:buFontTx/>
              <a:buChar char="-"/>
            </a:pPr>
            <a:r>
              <a:rPr lang="en-GB" sz="1800" dirty="0">
                <a:latin typeface="Avenir Next"/>
                <a:cs typeface="Times New Roman" panose="02020603050405020304" pitchFamily="18" charset="0"/>
              </a:rPr>
              <a:t>ETHZ communicated Swiss perspectives based on this workshop to EOSC Community Workshop Mandated Organisations</a:t>
            </a:r>
            <a:endParaRPr lang="de-CH" sz="1800" dirty="0">
              <a:latin typeface="Avenir Next"/>
              <a:cs typeface="Times New Roman" panose="02020603050405020304" pitchFamily="18" charset="0"/>
            </a:endParaRPr>
          </a:p>
          <a:p>
            <a:pPr>
              <a:buFont typeface="Wingdings" panose="05000000000000000000" pitchFamily="2" charset="2"/>
              <a:buChar char="Ø"/>
            </a:pPr>
            <a:r>
              <a:rPr lang="de-CH" sz="2000" b="1" dirty="0" err="1"/>
              <a:t>Stronger</a:t>
            </a:r>
            <a:r>
              <a:rPr lang="de-CH" sz="2000" b="1" dirty="0"/>
              <a:t> </a:t>
            </a:r>
            <a:r>
              <a:rPr lang="de-CH" sz="2000" b="1" dirty="0" err="1"/>
              <a:t>alignment</a:t>
            </a:r>
            <a:r>
              <a:rPr lang="de-CH" sz="2000" b="1" dirty="0"/>
              <a:t> and </a:t>
            </a:r>
            <a:r>
              <a:rPr lang="de-CH" sz="2000" b="1" dirty="0" err="1"/>
              <a:t>creation</a:t>
            </a:r>
            <a:r>
              <a:rPr lang="de-CH" sz="2000" b="1" dirty="0"/>
              <a:t> </a:t>
            </a:r>
            <a:r>
              <a:rPr lang="de-CH" sz="2000" b="1" dirty="0" err="1"/>
              <a:t>of</a:t>
            </a:r>
            <a:r>
              <a:rPr lang="de-CH" sz="2000" b="1" dirty="0"/>
              <a:t> </a:t>
            </a:r>
            <a:r>
              <a:rPr lang="de-CH" sz="2000" b="1" dirty="0" err="1"/>
              <a:t>synergies</a:t>
            </a:r>
            <a:r>
              <a:rPr lang="de-CH" sz="2000" b="1" dirty="0"/>
              <a:t> </a:t>
            </a:r>
            <a:r>
              <a:rPr lang="de-CH" sz="2000" b="1" dirty="0" err="1"/>
              <a:t>of</a:t>
            </a:r>
            <a:r>
              <a:rPr lang="de-CH" sz="2000" b="1" dirty="0"/>
              <a:t> ORD &amp; EOSC</a:t>
            </a:r>
          </a:p>
        </p:txBody>
      </p:sp>
      <p:sp>
        <p:nvSpPr>
          <p:cNvPr id="4" name="Foliennummernplatzhalter 3">
            <a:extLst>
              <a:ext uri="{FF2B5EF4-FFF2-40B4-BE49-F238E27FC236}">
                <a16:creationId xmlns:a16="http://schemas.microsoft.com/office/drawing/2014/main" id="{F0416EC6-6DFA-4329-9FE7-1398842950E2}"/>
              </a:ext>
            </a:extLst>
          </p:cNvPr>
          <p:cNvSpPr>
            <a:spLocks noGrp="1"/>
          </p:cNvSpPr>
          <p:nvPr>
            <p:ph type="sldNum" sz="quarter" idx="13"/>
          </p:nvPr>
        </p:nvSpPr>
        <p:spPr/>
        <p:txBody>
          <a:bodyPr/>
          <a:lstStyle/>
          <a:p>
            <a:pPr>
              <a:defRPr/>
            </a:pPr>
            <a:fld id="{ECC05C5A-8358-4049-9262-F893FD3E712D}" type="slidenum">
              <a:rPr lang="de-CH" smtClean="0"/>
              <a:pPr>
                <a:defRPr/>
              </a:pPr>
              <a:t>6</a:t>
            </a:fld>
            <a:endParaRPr lang="de-CH" dirty="0"/>
          </a:p>
        </p:txBody>
      </p:sp>
      <p:pic>
        <p:nvPicPr>
          <p:cNvPr id="6" name="Picture 2" descr="active Icon 3166748">
            <a:extLst>
              <a:ext uri="{FF2B5EF4-FFF2-40B4-BE49-F238E27FC236}">
                <a16:creationId xmlns:a16="http://schemas.microsoft.com/office/drawing/2014/main" id="{A61F9A4F-71EE-4ADE-82BC-BD2D85D94F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9370" y="500042"/>
            <a:ext cx="2348880" cy="234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78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497BC-4ED9-490B-ADB8-DC29ADF16ED8}"/>
              </a:ext>
            </a:extLst>
          </p:cNvPr>
          <p:cNvSpPr>
            <a:spLocks noGrp="1"/>
          </p:cNvSpPr>
          <p:nvPr>
            <p:ph type="ctrTitle"/>
          </p:nvPr>
        </p:nvSpPr>
        <p:spPr/>
        <p:txBody>
          <a:bodyPr/>
          <a:lstStyle/>
          <a:p>
            <a:r>
              <a:rPr lang="en-GB" dirty="0"/>
              <a:t>Selected EOSC Projects </a:t>
            </a:r>
          </a:p>
        </p:txBody>
      </p:sp>
      <p:sp>
        <p:nvSpPr>
          <p:cNvPr id="3" name="Inhaltsplatzhalter 2">
            <a:extLst>
              <a:ext uri="{FF2B5EF4-FFF2-40B4-BE49-F238E27FC236}">
                <a16:creationId xmlns:a16="http://schemas.microsoft.com/office/drawing/2014/main" id="{A8FDA952-DF9E-458B-8BFE-493703AB1960}"/>
              </a:ext>
            </a:extLst>
          </p:cNvPr>
          <p:cNvSpPr>
            <a:spLocks noGrp="1"/>
          </p:cNvSpPr>
          <p:nvPr>
            <p:ph sz="quarter" idx="12"/>
          </p:nvPr>
        </p:nvSpPr>
        <p:spPr>
          <a:xfrm>
            <a:off x="971600" y="1218577"/>
            <a:ext cx="7560840" cy="2304257"/>
          </a:xfrm>
        </p:spPr>
        <p:txBody>
          <a:bodyPr/>
          <a:lstStyle/>
          <a:p>
            <a:pPr>
              <a:buFont typeface="Wingdings" panose="05000000000000000000" pitchFamily="2" charset="2"/>
              <a:buChar char="Ø"/>
            </a:pPr>
            <a:r>
              <a:rPr lang="en-CH" sz="1600" b="1" dirty="0"/>
              <a:t>PaNOSC&amp;</a:t>
            </a:r>
            <a:r>
              <a:rPr lang="de-CH" sz="1600" b="1" dirty="0"/>
              <a:t> </a:t>
            </a:r>
            <a:r>
              <a:rPr lang="en-CH" sz="1600" b="1" dirty="0"/>
              <a:t>ExPaNDS</a:t>
            </a:r>
            <a:r>
              <a:rPr lang="de-CH" sz="1600" b="1" dirty="0"/>
              <a:t>: </a:t>
            </a:r>
            <a:r>
              <a:rPr lang="en-GB" sz="1800" dirty="0">
                <a:latin typeface="Ubuntu" panose="020B0504030602030204" pitchFamily="34" charset="0"/>
              </a:rPr>
              <a:t>Photon and Neutron Open Science Cloud for FAIR data in 6 European Research Infrastructures (RIs) -&gt; services for scientific data and connecting these to EOSC.</a:t>
            </a:r>
          </a:p>
          <a:p>
            <a:r>
              <a:rPr lang="en-GB" sz="1800" dirty="0">
                <a:latin typeface="Ubuntu" panose="020B0504030602030204" pitchFamily="34" charset="0"/>
              </a:rPr>
              <a:t>	European Open Science Cloud Photon and Neutron Data (</a:t>
            </a:r>
            <a:r>
              <a:rPr lang="en-GB" sz="1800" dirty="0" err="1">
                <a:latin typeface="Ubuntu" panose="020B0504030602030204" pitchFamily="34" charset="0"/>
              </a:rPr>
              <a:t>PaN</a:t>
            </a:r>
            <a:r>
              <a:rPr lang="en-GB" sz="1800" dirty="0">
                <a:latin typeface="Ubuntu" panose="020B0504030602030204" pitchFamily="34" charset="0"/>
              </a:rPr>
              <a:t>) Services: support and develop data policies and services for 10 RIs in the </a:t>
            </a:r>
            <a:r>
              <a:rPr lang="en-GB" sz="1800" dirty="0" err="1">
                <a:latin typeface="Ubuntu" panose="020B0504030602030204" pitchFamily="34" charset="0"/>
              </a:rPr>
              <a:t>PaN</a:t>
            </a:r>
            <a:r>
              <a:rPr lang="en-GB" sz="1800" dirty="0">
                <a:latin typeface="Ubuntu" panose="020B0504030602030204" pitchFamily="34" charset="0"/>
              </a:rPr>
              <a:t> research community (PSI).</a:t>
            </a:r>
          </a:p>
          <a:p>
            <a:pPr>
              <a:buFont typeface="Wingdings" panose="05000000000000000000" pitchFamily="2" charset="2"/>
              <a:buChar char="Ø"/>
            </a:pPr>
            <a:r>
              <a:rPr lang="en-CH" sz="1600" b="1" dirty="0"/>
              <a:t>FAIRCORE4EOSC</a:t>
            </a:r>
            <a:r>
              <a:rPr lang="de-CH" sz="1600" b="1" dirty="0"/>
              <a:t>: </a:t>
            </a:r>
            <a:r>
              <a:rPr lang="en-GB" sz="1800" dirty="0">
                <a:latin typeface="Ubuntu" panose="020B0504030602030204" pitchFamily="34" charset="0"/>
              </a:rPr>
              <a:t>Development &amp; realisation of nine core components necessary to enable a FAIR EOSC ecosystem. Case studies in Climate Change, EOSC Service Providers &amp; RDM Communities, Mathematics, Integration of National-level Services, Social Sciences &amp; Humanities (CERN).</a:t>
            </a:r>
          </a:p>
          <a:p>
            <a:pPr>
              <a:buFont typeface="Wingdings" panose="05000000000000000000" pitchFamily="2" charset="2"/>
              <a:buChar char="Ø"/>
            </a:pPr>
            <a:r>
              <a:rPr lang="en-GB" sz="1600" b="1" dirty="0"/>
              <a:t>Blue Cloud 26: </a:t>
            </a:r>
            <a:r>
              <a:rPr lang="en-GB" sz="1800" dirty="0">
                <a:latin typeface="Ubuntu" panose="020B0504030602030204" pitchFamily="34" charset="0"/>
              </a:rPr>
              <a:t>Virtual Research Environment (Storage, Management, Analysis, Reuse) &amp; Virtual Labs for blue research communities (marine biology, ecology, oceanography). Access to unprecedented multi-disciplinary datasets (ETH).</a:t>
            </a:r>
          </a:p>
          <a:p>
            <a:pPr>
              <a:buFont typeface="Wingdings" panose="05000000000000000000" pitchFamily="2" charset="2"/>
              <a:buChar char="Ø"/>
            </a:pPr>
            <a:r>
              <a:rPr lang="en-GB" sz="1800" dirty="0">
                <a:latin typeface="Ubuntu" panose="020B0504030602030204" pitchFamily="34" charset="0"/>
              </a:rPr>
              <a:t>EOSC Future =&gt; </a:t>
            </a:r>
            <a:r>
              <a:rPr lang="en-GB" sz="1800" dirty="0" err="1">
                <a:latin typeface="Ubuntu" panose="020B0504030602030204" pitchFamily="34" charset="0"/>
              </a:rPr>
              <a:t>profund</a:t>
            </a:r>
            <a:r>
              <a:rPr lang="en-GB" sz="1800" dirty="0">
                <a:latin typeface="Ubuntu" panose="020B0504030602030204" pitchFamily="34" charset="0"/>
              </a:rPr>
              <a:t> </a:t>
            </a:r>
            <a:r>
              <a:rPr lang="en-GB" sz="1800" dirty="0" err="1">
                <a:latin typeface="Ubuntu" panose="020B0504030602030204" pitchFamily="34" charset="0"/>
              </a:rPr>
              <a:t>checken</a:t>
            </a:r>
            <a:r>
              <a:rPr lang="en-GB" sz="1800" dirty="0">
                <a:latin typeface="Ubuntu" panose="020B0504030602030204" pitchFamily="34" charset="0"/>
              </a:rPr>
              <a:t> </a:t>
            </a:r>
          </a:p>
          <a:p>
            <a:endParaRPr lang="en-GB" sz="1800" dirty="0"/>
          </a:p>
        </p:txBody>
      </p:sp>
      <p:sp>
        <p:nvSpPr>
          <p:cNvPr id="4" name="Foliennummernplatzhalter 3">
            <a:extLst>
              <a:ext uri="{FF2B5EF4-FFF2-40B4-BE49-F238E27FC236}">
                <a16:creationId xmlns:a16="http://schemas.microsoft.com/office/drawing/2014/main" id="{E84A9546-4899-40E3-A628-77ABEC4D6426}"/>
              </a:ext>
            </a:extLst>
          </p:cNvPr>
          <p:cNvSpPr>
            <a:spLocks noGrp="1"/>
          </p:cNvSpPr>
          <p:nvPr>
            <p:ph type="sldNum" sz="quarter" idx="13"/>
          </p:nvPr>
        </p:nvSpPr>
        <p:spPr/>
        <p:txBody>
          <a:bodyPr/>
          <a:lstStyle/>
          <a:p>
            <a:pPr>
              <a:defRPr/>
            </a:pPr>
            <a:fld id="{ECC05C5A-8358-4049-9262-F893FD3E712D}" type="slidenum">
              <a:rPr lang="de-CH" smtClean="0"/>
              <a:pPr>
                <a:defRPr/>
              </a:pPr>
              <a:t>7</a:t>
            </a:fld>
            <a:endParaRPr lang="de-CH" dirty="0"/>
          </a:p>
        </p:txBody>
      </p:sp>
    </p:spTree>
    <p:extLst>
      <p:ext uri="{BB962C8B-B14F-4D97-AF65-F5344CB8AC3E}">
        <p14:creationId xmlns:p14="http://schemas.microsoft.com/office/powerpoint/2010/main" val="680915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E0AD2-249E-47B8-AE27-C5B4263F526D}"/>
              </a:ext>
            </a:extLst>
          </p:cNvPr>
          <p:cNvSpPr>
            <a:spLocks noGrp="1"/>
          </p:cNvSpPr>
          <p:nvPr>
            <p:ph type="ctrTitle"/>
          </p:nvPr>
        </p:nvSpPr>
        <p:spPr>
          <a:xfrm>
            <a:off x="1187624" y="270390"/>
            <a:ext cx="6286544" cy="714379"/>
          </a:xfrm>
        </p:spPr>
        <p:txBody>
          <a:bodyPr/>
          <a:lstStyle/>
          <a:p>
            <a:r>
              <a:rPr lang="en-GB" dirty="0"/>
              <a:t>Swiss National activities on Open Science </a:t>
            </a:r>
          </a:p>
        </p:txBody>
      </p:sp>
      <p:sp>
        <p:nvSpPr>
          <p:cNvPr id="3" name="Inhaltsplatzhalter 2">
            <a:extLst>
              <a:ext uri="{FF2B5EF4-FFF2-40B4-BE49-F238E27FC236}">
                <a16:creationId xmlns:a16="http://schemas.microsoft.com/office/drawing/2014/main" id="{B2B6AC9E-9897-483E-BF6D-AC98D305D375}"/>
              </a:ext>
            </a:extLst>
          </p:cNvPr>
          <p:cNvSpPr>
            <a:spLocks noGrp="1"/>
          </p:cNvSpPr>
          <p:nvPr>
            <p:ph sz="quarter" idx="12"/>
          </p:nvPr>
        </p:nvSpPr>
        <p:spPr>
          <a:xfrm>
            <a:off x="899592" y="1340768"/>
            <a:ext cx="7632848" cy="1656185"/>
          </a:xfrm>
        </p:spPr>
        <p:txBody>
          <a:bodyPr/>
          <a:lstStyle/>
          <a:p>
            <a:pPr marL="285750" indent="-285750">
              <a:lnSpc>
                <a:spcPct val="150000"/>
              </a:lnSpc>
              <a:buFont typeface="Wingdings" panose="05000000000000000000" pitchFamily="2" charset="2"/>
              <a:buChar char="Ø"/>
            </a:pPr>
            <a:r>
              <a:rPr lang="en-GB" sz="1600" b="1" dirty="0"/>
              <a:t>Open Access Strategy</a:t>
            </a:r>
            <a:r>
              <a:rPr lang="en-GB" sz="1600" dirty="0"/>
              <a:t>, 2016 </a:t>
            </a:r>
            <a:r>
              <a:rPr lang="en-GB" sz="1600" dirty="0" err="1"/>
              <a:t>swissuniversities</a:t>
            </a:r>
            <a:endParaRPr lang="en-GB" sz="1600" dirty="0"/>
          </a:p>
          <a:p>
            <a:pPr>
              <a:lnSpc>
                <a:spcPct val="150000"/>
              </a:lnSpc>
              <a:buFont typeface="Wingdings" panose="05000000000000000000" pitchFamily="2" charset="2"/>
              <a:buChar char="Ø"/>
            </a:pPr>
            <a:r>
              <a:rPr lang="en-US" sz="1600" b="1" dirty="0"/>
              <a:t>National Strategy and Implementation Plan for Open Access</a:t>
            </a:r>
            <a:r>
              <a:rPr lang="en-US" sz="1600" dirty="0"/>
              <a:t>, 2016 SNSF &amp; </a:t>
            </a:r>
            <a:r>
              <a:rPr lang="en-US" sz="1600" dirty="0" err="1"/>
              <a:t>swissuniversities</a:t>
            </a:r>
            <a:r>
              <a:rPr lang="en-US" sz="1600" dirty="0"/>
              <a:t> </a:t>
            </a:r>
          </a:p>
          <a:p>
            <a:pPr>
              <a:lnSpc>
                <a:spcPct val="150000"/>
              </a:lnSpc>
              <a:buFont typeface="Wingdings" panose="05000000000000000000" pitchFamily="2" charset="2"/>
              <a:buChar char="Ø"/>
            </a:pPr>
            <a:r>
              <a:rPr lang="en-US" sz="1600" b="1" dirty="0"/>
              <a:t>National </a:t>
            </a:r>
            <a:r>
              <a:rPr lang="en-US" sz="1600" b="1" dirty="0" err="1"/>
              <a:t>Programme</a:t>
            </a:r>
            <a:r>
              <a:rPr lang="en-US" sz="1600" b="1" dirty="0"/>
              <a:t> for Open Science</a:t>
            </a:r>
            <a:r>
              <a:rPr lang="en-US" sz="1600" dirty="0"/>
              <a:t>: Calls for Open Access projects, </a:t>
            </a:r>
            <a:r>
              <a:rPr lang="en-US" sz="1600" i="0" dirty="0">
                <a:effectLst/>
              </a:rPr>
              <a:t>budget MCHF 11.8, 2021-2024</a:t>
            </a:r>
          </a:p>
          <a:p>
            <a:pPr>
              <a:lnSpc>
                <a:spcPct val="150000"/>
              </a:lnSpc>
              <a:buFont typeface="Wingdings" panose="05000000000000000000" pitchFamily="2" charset="2"/>
              <a:buChar char="Ø"/>
            </a:pPr>
            <a:r>
              <a:rPr lang="en-GB" sz="1600" b="1" dirty="0"/>
              <a:t>Open Research Data Strategy</a:t>
            </a:r>
            <a:r>
              <a:rPr lang="en-GB" sz="1600" dirty="0"/>
              <a:t>, 2019 </a:t>
            </a:r>
          </a:p>
          <a:p>
            <a:pPr>
              <a:lnSpc>
                <a:spcPct val="150000"/>
              </a:lnSpc>
              <a:buFont typeface="Wingdings" panose="05000000000000000000" pitchFamily="2" charset="2"/>
              <a:buChar char="Ø"/>
            </a:pPr>
            <a:r>
              <a:rPr lang="en-GB" sz="1600" b="1" dirty="0"/>
              <a:t>Open Research Data Action Plan</a:t>
            </a:r>
            <a:r>
              <a:rPr lang="en-GB" sz="1600" dirty="0"/>
              <a:t>, 2020 =&gt; making fair data, </a:t>
            </a:r>
            <a:r>
              <a:rPr lang="en-US" sz="1600" dirty="0"/>
              <a:t>promote ORD practices, ensuring long-term funding for ORD infrastructures, providing access to ORD services and infrastructures and improving interoperability, promotes research data management education and ORD training,                 </a:t>
            </a:r>
            <a:r>
              <a:rPr lang="en-US" sz="1600" b="1" dirty="0"/>
              <a:t>=&gt; implementing ORD practices are in line EOSC, RDA, </a:t>
            </a:r>
            <a:r>
              <a:rPr lang="en-US" sz="1600" b="1" dirty="0" err="1"/>
              <a:t>OpenAIRE</a:t>
            </a:r>
            <a:endParaRPr lang="en-US" sz="1600" dirty="0"/>
          </a:p>
          <a:p>
            <a:pPr>
              <a:lnSpc>
                <a:spcPct val="150000"/>
              </a:lnSpc>
              <a:buFont typeface="Wingdings" panose="05000000000000000000" pitchFamily="2" charset="2"/>
              <a:buChar char="Ø"/>
            </a:pPr>
            <a:r>
              <a:rPr lang="en-US" sz="1600" dirty="0"/>
              <a:t>National </a:t>
            </a:r>
            <a:r>
              <a:rPr lang="en-US" sz="1600" dirty="0" err="1"/>
              <a:t>Programme</a:t>
            </a:r>
            <a:r>
              <a:rPr lang="en-US" sz="1600" dirty="0"/>
              <a:t> for Open Science: </a:t>
            </a:r>
            <a:r>
              <a:rPr lang="en-US" sz="1600" b="0" i="0" strike="noStrike" dirty="0">
                <a:effectLst/>
                <a:hlinkClick r:id="rId3">
                  <a:extLst>
                    <a:ext uri="{A12FA001-AC4F-418D-AE19-62706E023703}">
                      <ahyp:hlinkClr xmlns:ahyp="http://schemas.microsoft.com/office/drawing/2018/hyperlinkcolor" val="tx"/>
                    </a:ext>
                  </a:extLst>
                </a:hlinkClick>
              </a:rPr>
              <a:t>Calls for Open Research Data</a:t>
            </a:r>
            <a:r>
              <a:rPr lang="en-US" sz="1600" strike="noStrike" dirty="0"/>
              <a:t>, </a:t>
            </a:r>
            <a:r>
              <a:rPr lang="en-US" sz="1600" b="0" i="0" dirty="0">
                <a:effectLst/>
              </a:rPr>
              <a:t>budget of MCHF 32.5, 2022-2024</a:t>
            </a:r>
            <a:endParaRPr lang="en-GB" sz="1600" dirty="0"/>
          </a:p>
          <a:p>
            <a:pPr>
              <a:lnSpc>
                <a:spcPct val="150000"/>
              </a:lnSpc>
              <a:buFont typeface="Wingdings" panose="05000000000000000000" pitchFamily="2" charset="2"/>
              <a:buChar char="Ø"/>
            </a:pPr>
            <a:r>
              <a:rPr lang="en-GB" sz="1600" dirty="0"/>
              <a:t>Open Research Strategy Council</a:t>
            </a:r>
          </a:p>
          <a:p>
            <a:pPr>
              <a:buFont typeface="Wingdings" panose="05000000000000000000" pitchFamily="2" charset="2"/>
              <a:buChar char="Ø"/>
            </a:pPr>
            <a:endParaRPr lang="en-GB" dirty="0"/>
          </a:p>
        </p:txBody>
      </p:sp>
      <p:sp>
        <p:nvSpPr>
          <p:cNvPr id="4" name="Foliennummernplatzhalter 3">
            <a:extLst>
              <a:ext uri="{FF2B5EF4-FFF2-40B4-BE49-F238E27FC236}">
                <a16:creationId xmlns:a16="http://schemas.microsoft.com/office/drawing/2014/main" id="{CDA8FA32-40A5-401A-9E89-67ADA6E78955}"/>
              </a:ext>
            </a:extLst>
          </p:cNvPr>
          <p:cNvSpPr>
            <a:spLocks noGrp="1"/>
          </p:cNvSpPr>
          <p:nvPr>
            <p:ph type="sldNum" sz="quarter" idx="13"/>
          </p:nvPr>
        </p:nvSpPr>
        <p:spPr/>
        <p:txBody>
          <a:bodyPr/>
          <a:lstStyle/>
          <a:p>
            <a:pPr>
              <a:defRPr/>
            </a:pPr>
            <a:fld id="{ECC05C5A-8358-4049-9262-F893FD3E712D}" type="slidenum">
              <a:rPr lang="de-CH" smtClean="0"/>
              <a:pPr>
                <a:defRPr/>
              </a:pPr>
              <a:t>8</a:t>
            </a:fld>
            <a:endParaRPr lang="de-CH" dirty="0"/>
          </a:p>
        </p:txBody>
      </p:sp>
    </p:spTree>
    <p:extLst>
      <p:ext uri="{BB962C8B-B14F-4D97-AF65-F5344CB8AC3E}">
        <p14:creationId xmlns:p14="http://schemas.microsoft.com/office/powerpoint/2010/main" val="1992251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DF5EC-A9D2-4A6C-B541-122AC2DC36A1}"/>
              </a:ext>
            </a:extLst>
          </p:cNvPr>
          <p:cNvSpPr>
            <a:spLocks noGrp="1"/>
          </p:cNvSpPr>
          <p:nvPr>
            <p:ph type="ctrTitle"/>
          </p:nvPr>
        </p:nvSpPr>
        <p:spPr/>
        <p:txBody>
          <a:bodyPr/>
          <a:lstStyle/>
          <a:p>
            <a:r>
              <a:rPr lang="en-GB" dirty="0"/>
              <a:t>ORD Action Plan</a:t>
            </a:r>
          </a:p>
        </p:txBody>
      </p:sp>
      <p:pic>
        <p:nvPicPr>
          <p:cNvPr id="6" name="Inhaltsplatzhalter 5">
            <a:extLst>
              <a:ext uri="{FF2B5EF4-FFF2-40B4-BE49-F238E27FC236}">
                <a16:creationId xmlns:a16="http://schemas.microsoft.com/office/drawing/2014/main" id="{D9AE521A-292D-4451-83D2-8514E892D784}"/>
              </a:ext>
            </a:extLst>
          </p:cNvPr>
          <p:cNvPicPr>
            <a:picLocks noGrp="1" noChangeAspect="1"/>
          </p:cNvPicPr>
          <p:nvPr>
            <p:ph sz="quarter" idx="12"/>
          </p:nvPr>
        </p:nvPicPr>
        <p:blipFill>
          <a:blip r:embed="rId2"/>
          <a:stretch>
            <a:fillRect/>
          </a:stretch>
        </p:blipFill>
        <p:spPr>
          <a:xfrm>
            <a:off x="1657386" y="1700808"/>
            <a:ext cx="5400600" cy="3688215"/>
          </a:xfrm>
        </p:spPr>
      </p:pic>
      <p:sp>
        <p:nvSpPr>
          <p:cNvPr id="4" name="Foliennummernplatzhalter 3">
            <a:extLst>
              <a:ext uri="{FF2B5EF4-FFF2-40B4-BE49-F238E27FC236}">
                <a16:creationId xmlns:a16="http://schemas.microsoft.com/office/drawing/2014/main" id="{0F465259-BB91-450C-AAC3-427E962DAA69}"/>
              </a:ext>
            </a:extLst>
          </p:cNvPr>
          <p:cNvSpPr>
            <a:spLocks noGrp="1"/>
          </p:cNvSpPr>
          <p:nvPr>
            <p:ph type="sldNum" sz="quarter" idx="13"/>
          </p:nvPr>
        </p:nvSpPr>
        <p:spPr/>
        <p:txBody>
          <a:bodyPr/>
          <a:lstStyle/>
          <a:p>
            <a:pPr>
              <a:defRPr/>
            </a:pPr>
            <a:fld id="{ECC05C5A-8358-4049-9262-F893FD3E712D}" type="slidenum">
              <a:rPr lang="de-CH" smtClean="0"/>
              <a:pPr>
                <a:defRPr/>
              </a:pPr>
              <a:t>9</a:t>
            </a:fld>
            <a:endParaRPr lang="de-CH" dirty="0"/>
          </a:p>
        </p:txBody>
      </p:sp>
    </p:spTree>
    <p:extLst>
      <p:ext uri="{BB962C8B-B14F-4D97-AF65-F5344CB8AC3E}">
        <p14:creationId xmlns:p14="http://schemas.microsoft.com/office/powerpoint/2010/main" val="2422657009"/>
      </p:ext>
    </p:extLst>
  </p:cSld>
  <p:clrMapOvr>
    <a:masterClrMapping/>
  </p:clrMapOvr>
</p:sld>
</file>

<file path=ppt/theme/theme1.xml><?xml version="1.0" encoding="utf-8"?>
<a:theme xmlns:a="http://schemas.openxmlformats.org/drawingml/2006/main" name="Vorschlag_Standardpräsentation_BBT_d">
  <a:themeElements>
    <a:clrScheme name="Deimos">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a:spAutoFit/>
      </a:bodyPr>
      <a:lstStyle>
        <a:defPPr>
          <a:defRPr sz="3200" b="1" dirty="0"/>
        </a:defPPr>
      </a:lstStyle>
    </a:tx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D4782923862144AA89CEA18841992C" ma:contentTypeVersion="0" ma:contentTypeDescription="Crée un document." ma:contentTypeScope="" ma:versionID="19b7977c1e51359f18eb0a7ebd1b75bc">
  <xsd:schema xmlns:xsd="http://www.w3.org/2001/XMLSchema" xmlns:xs="http://www.w3.org/2001/XMLSchema" xmlns:p="http://schemas.microsoft.com/office/2006/metadata/properties" targetNamespace="http://schemas.microsoft.com/office/2006/metadata/properties" ma:root="true" ma:fieldsID="f3bbf10744f8b5955bfb7548918bd11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2064DA-FD6D-4796-A2E6-B32FC49B75CF}">
  <ds:schemaRefs>
    <ds:schemaRef ds:uri="http://schemas.microsoft.com/sharepoint/v3/contenttype/forms"/>
  </ds:schemaRefs>
</ds:datastoreItem>
</file>

<file path=customXml/itemProps2.xml><?xml version="1.0" encoding="utf-8"?>
<ds:datastoreItem xmlns:ds="http://schemas.openxmlformats.org/officeDocument/2006/customXml" ds:itemID="{5F3662D8-D533-4207-9CB3-B99052340C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7D440F1-6D08-4A9C-842F-946C5ACEDD92}">
  <ds:schemaRefs>
    <ds:schemaRef ds:uri="http://purl.org/dc/dcmitype/"/>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Vorschlag_Standardpräsentation_BBT_d</Template>
  <TotalTime>0</TotalTime>
  <Words>1772</Words>
  <Application>Microsoft Office PowerPoint</Application>
  <PresentationFormat>Bildschirmpräsentation (4:3)</PresentationFormat>
  <Paragraphs>158</Paragraphs>
  <Slides>14</Slides>
  <Notes>10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14</vt:i4>
      </vt:variant>
    </vt:vector>
  </HeadingPairs>
  <TitlesOfParts>
    <vt:vector size="23" baseType="lpstr">
      <vt:lpstr>Arial</vt:lpstr>
      <vt:lpstr>Calibri</vt:lpstr>
      <vt:lpstr>Ubuntu</vt:lpstr>
      <vt:lpstr>Avenir Next</vt:lpstr>
      <vt:lpstr>Times New Roman</vt:lpstr>
      <vt:lpstr>Atlas Grotesk</vt:lpstr>
      <vt:lpstr>Wingdings</vt:lpstr>
      <vt:lpstr>Symbol</vt:lpstr>
      <vt:lpstr>Vorschlag_Standardpräsentation_BBT_d</vt:lpstr>
      <vt:lpstr>The Swiss Landscape  of Open Science   </vt:lpstr>
      <vt:lpstr>Index</vt:lpstr>
      <vt:lpstr>The Swiss Open Science Landscape </vt:lpstr>
      <vt:lpstr>Swiss Status in HEU </vt:lpstr>
      <vt:lpstr>Swiss Activities in EOSC </vt:lpstr>
      <vt:lpstr>Swiss Activities in EOSC </vt:lpstr>
      <vt:lpstr>Selected EOSC Projects </vt:lpstr>
      <vt:lpstr>Swiss National activities on Open Science </vt:lpstr>
      <vt:lpstr>ORD Action Plan</vt:lpstr>
      <vt:lpstr>New Governance model: The STRATCO</vt:lpstr>
      <vt:lpstr>Results </vt:lpstr>
      <vt:lpstr>Objectives of CH ORD Strategy &amp; EOSC </vt:lpstr>
      <vt:lpstr>Status Quo and future task and plan  </vt:lpstr>
      <vt:lpstr>Thank you very much! </vt:lpstr>
    </vt:vector>
  </TitlesOfParts>
  <Company>EVD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Arial_52_fett</dc:title>
  <dc:creator>Désirée Kunze</dc:creator>
  <cp:lastModifiedBy>Budroni</cp:lastModifiedBy>
  <cp:revision>74</cp:revision>
  <dcterms:created xsi:type="dcterms:W3CDTF">2009-07-29T09:47:09Z</dcterms:created>
  <dcterms:modified xsi:type="dcterms:W3CDTF">2023-10-17T20:21:01Z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0x01010021D4782923862144AA89CEA18841992C</vt:lpwstr>
  </property>
</Properties>
</file>